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10.png" ContentType="image/png"/>
  <Override PartName="/ppt/media/image14.png" ContentType="image/png"/>
  <Override PartName="/ppt/media/image4.png" ContentType="image/png"/>
  <Override PartName="/ppt/media/image8.png" ContentType="image/png"/>
  <Override PartName="/ppt/media/image13.png" ContentType="image/png"/>
  <Override PartName="/ppt/media/image5.jpeg" ContentType="image/jpeg"/>
  <Override PartName="/ppt/media/image3.png" ContentType="image/png"/>
  <Override PartName="/ppt/media/image9.wmf" ContentType="image/x-wmf"/>
  <Override PartName="/ppt/media/image7.png" ContentType="image/png"/>
  <Override PartName="/ppt/media/image12.png" ContentType="image/png"/>
  <Override PartName="/ppt/media/image2.png" ContentType="image/png"/>
  <Override PartName="/ppt/media/image6.png" ContentType="image/png"/>
  <Override PartName="/ppt/media/image11.png" ContentType="image/png"/>
  <Override PartName="/ppt/media/image15.png" ContentType="image/png"/>
  <Override PartName="/ppt/media/image1.png" ContentType="image/png"/>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_rels/slideLayout16.xml.rels" ContentType="application/vnd.openxmlformats-package.relationships+xml"/>
  <Override PartName="/ppt/slideLayouts/_rels/slideLayout11.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14.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5.xml.rels" ContentType="application/vnd.openxmlformats-package.relationships+xml"/>
  <Override PartName="/ppt/slideLayouts/_rels/slideLayout9.xml.rels" ContentType="application/vnd.openxmlformats-package.relationships+xml"/>
  <Override PartName="/ppt/slideLayouts/_rels/slideLayout21.xml.rels" ContentType="application/vnd.openxmlformats-package.relationships+xml"/>
  <Override PartName="/ppt/slideLayouts/_rels/slideLayout4.xml.rels" ContentType="application/vnd.openxmlformats-package.relationships+xml"/>
  <Override PartName="/ppt/slideLayouts/_rels/slideLayout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18.xml.rels" ContentType="application/vnd.openxmlformats-package.relationships+xml"/>
  <Override PartName="/ppt/slideLayouts/_rels/slideLayout2.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presentation.xml" ContentType="application/vnd.openxmlformats-officedocument.presentationml.presentation.main+xml"/>
  <Override PartName="/ppt/slides/slide2.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_rels/slide5.xml.rels" ContentType="application/vnd.openxmlformats-package.relationships+xml"/>
  <Override PartName="/ppt/slides/_rels/slide1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6.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5.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27.xml.rels" ContentType="application/vnd.openxmlformats-package.relationships+xml"/>
  <Override PartName="/ppt/slides/_rels/slide9.xml.rels" ContentType="application/vnd.openxmlformats-package.relationships+xml"/>
  <Override PartName="/ppt/slides/_rels/slide22.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6"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37"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9"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40"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41"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42"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4"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45"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46" name=""/>
          <p:cNvPicPr/>
          <p:nvPr/>
        </p:nvPicPr>
        <p:blipFill>
          <a:blip r:embed="rId2"/>
          <a:stretch>
            <a:fillRect/>
          </a:stretch>
        </p:blipFill>
        <p:spPr>
          <a:xfrm>
            <a:off x="5492520" y="3681360"/>
            <a:ext cx="2377440" cy="1896840"/>
          </a:xfrm>
          <a:prstGeom prst="rect">
            <a:avLst/>
          </a:prstGeom>
          <a:ln>
            <a:noFill/>
          </a:ln>
        </p:spPr>
      </p:pic>
      <p:pic>
        <p:nvPicPr>
          <p:cNvPr descr="" id="47" name=""/>
          <p:cNvPicPr/>
          <p:nvPr/>
        </p:nvPicPr>
        <p:blipFill>
          <a:blip r:embed="rId3"/>
          <a:stretch>
            <a:fillRect/>
          </a:stretch>
        </p:blipFill>
        <p:spPr>
          <a:xfrm>
            <a:off x="1276200" y="3681360"/>
            <a:ext cx="2377440" cy="189684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3" name="PlaceHolder 2"/>
          <p:cNvSpPr>
            <a:spLocks noGrp="1"/>
          </p:cNvSpPr>
          <p:nvPr>
            <p:ph type="subTitle"/>
          </p:nvPr>
        </p:nvSpPr>
        <p:spPr>
          <a:xfrm>
            <a:off x="457200" y="1604520"/>
            <a:ext cx="8229240" cy="397764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5" name="PlaceHolder 2"/>
          <p:cNvSpPr>
            <a:spLocks noGrp="1"/>
          </p:cNvSpPr>
          <p:nvPr>
            <p:ph type="body"/>
          </p:nvPr>
        </p:nvSpPr>
        <p:spPr>
          <a:xfrm>
            <a:off x="457200" y="1604520"/>
            <a:ext cx="8229240" cy="397728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7"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68" name="PlaceHolder 3"/>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70"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2"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73"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74" name="PlaceHolder 4"/>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5" name="PlaceHolder 2"/>
          <p:cNvSpPr>
            <a:spLocks noGrp="1"/>
          </p:cNvSpPr>
          <p:nvPr>
            <p:ph type="subTitle"/>
          </p:nvPr>
        </p:nvSpPr>
        <p:spPr>
          <a:xfrm>
            <a:off x="457200" y="1604520"/>
            <a:ext cx="8229240" cy="397764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6"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77"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78"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0"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81"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82"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4"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85"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7"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88"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89"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90"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2"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93"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94" name=""/>
          <p:cNvPicPr/>
          <p:nvPr/>
        </p:nvPicPr>
        <p:blipFill>
          <a:blip r:embed="rId2"/>
          <a:stretch>
            <a:fillRect/>
          </a:stretch>
        </p:blipFill>
        <p:spPr>
          <a:xfrm>
            <a:off x="5492520" y="3681360"/>
            <a:ext cx="2377440" cy="1896840"/>
          </a:xfrm>
          <a:prstGeom prst="rect">
            <a:avLst/>
          </a:prstGeom>
          <a:ln>
            <a:noFill/>
          </a:ln>
        </p:spPr>
      </p:pic>
      <p:pic>
        <p:nvPicPr>
          <p:cNvPr descr="" id="95" name=""/>
          <p:cNvPicPr/>
          <p:nvPr/>
        </p:nvPicPr>
        <p:blipFill>
          <a:blip r:embed="rId3"/>
          <a:stretch>
            <a:fillRect/>
          </a:stretch>
        </p:blipFill>
        <p:spPr>
          <a:xfrm>
            <a:off x="1276200" y="3681360"/>
            <a:ext cx="2377440" cy="189684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7" name="PlaceHolder 2"/>
          <p:cNvSpPr>
            <a:spLocks noGrp="1"/>
          </p:cNvSpPr>
          <p:nvPr>
            <p:ph type="body"/>
          </p:nvPr>
        </p:nvSpPr>
        <p:spPr>
          <a:xfrm>
            <a:off x="457200" y="1604520"/>
            <a:ext cx="8229240" cy="397728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9"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20" name="PlaceHolder 3"/>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4"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25"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26" name="PlaceHolder 4"/>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8"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29"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30"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2"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33"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34"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228600" y="228600"/>
            <a:ext cx="8695440" cy="2467800"/>
          </a:xfrm>
          <a:prstGeom prst="roundRect">
            <a:avLst>
              <a:gd fmla="val 3362" name="adj"/>
            </a:avLst>
          </a:prstGeom>
          <a:gradFill>
            <a:gsLst>
              <a:gs pos="0">
                <a:srgbClr val="527e56"/>
              </a:gs>
              <a:gs pos="100000">
                <a:srgbClr val="aac8ad"/>
              </a:gs>
            </a:gsLst>
            <a:lin ang="5400000"/>
          </a:gradFill>
          <a:ln w="15840">
            <a:noFill/>
          </a:ln>
        </p:spPr>
      </p:sp>
      <p:sp>
        <p:nvSpPr>
          <p:cNvPr id="1" name="CustomShape 2"/>
          <p:cNvSpPr/>
          <p:nvPr/>
        </p:nvSpPr>
        <p:spPr>
          <a:xfrm>
            <a:off x="6046920" y="1824120"/>
            <a:ext cx="2875680" cy="713520"/>
          </a:xfrm>
          <a:prstGeom prst="rect">
            <a:avLst/>
          </a:prstGeom>
          <a:solidFill>
            <a:srgbClr val="eaebde"/>
          </a:solidFill>
          <a:ln w="9360">
            <a:noFill/>
          </a:ln>
        </p:spPr>
      </p:sp>
      <p:sp>
        <p:nvSpPr>
          <p:cNvPr id="2" name="CustomShape 3"/>
          <p:cNvSpPr/>
          <p:nvPr/>
        </p:nvSpPr>
        <p:spPr>
          <a:xfrm>
            <a:off x="2619360" y="1697040"/>
            <a:ext cx="5542920" cy="848520"/>
          </a:xfrm>
          <a:prstGeom prst="rect">
            <a:avLst/>
          </a:prstGeom>
          <a:solidFill>
            <a:srgbClr val="eaebde"/>
          </a:solidFill>
          <a:ln w="9360">
            <a:noFill/>
          </a:ln>
        </p:spPr>
      </p:sp>
      <p:sp>
        <p:nvSpPr>
          <p:cNvPr id="3" name="CustomShape 4"/>
          <p:cNvSpPr/>
          <p:nvPr/>
        </p:nvSpPr>
        <p:spPr>
          <a:xfrm>
            <a:off x="2828880" y="1708200"/>
            <a:ext cx="5466600" cy="774000"/>
          </a:xfrm>
          <a:prstGeom prst="rect">
            <a:avLst/>
          </a:prstGeom>
          <a:noFill/>
          <a:ln>
            <a:solidFill>
              <a:srgbClr val="ffffff"/>
            </a:solidFill>
          </a:ln>
        </p:spPr>
      </p:sp>
      <p:sp>
        <p:nvSpPr>
          <p:cNvPr id="4" name="CustomShape 5"/>
          <p:cNvSpPr/>
          <p:nvPr/>
        </p:nvSpPr>
        <p:spPr>
          <a:xfrm>
            <a:off x="5608800" y="1695600"/>
            <a:ext cx="3307680" cy="650160"/>
          </a:xfrm>
          <a:prstGeom prst="rect">
            <a:avLst/>
          </a:prstGeom>
          <a:noFill/>
          <a:ln>
            <a:solidFill>
              <a:srgbClr val="ffffff"/>
            </a:solidFill>
          </a:ln>
        </p:spPr>
      </p:sp>
      <p:sp>
        <p:nvSpPr>
          <p:cNvPr id="5" name="CustomShape 6"/>
          <p:cNvSpPr/>
          <p:nvPr/>
        </p:nvSpPr>
        <p:spPr>
          <a:xfrm>
            <a:off x="210960" y="1679400"/>
            <a:ext cx="8722440" cy="1329480"/>
          </a:xfrm>
          <a:prstGeom prst="rect">
            <a:avLst/>
          </a:prstGeom>
          <a:solidFill>
            <a:srgbClr val="ffffff"/>
          </a:solidFill>
          <a:ln w="9360">
            <a:noFill/>
          </a:ln>
        </p:spPr>
      </p:sp>
      <p:sp>
        <p:nvSpPr>
          <p:cNvPr id="6" name="CustomShape 7"/>
          <p:cNvSpPr/>
          <p:nvPr/>
        </p:nvSpPr>
        <p:spPr>
          <a:xfrm>
            <a:off x="228600" y="228600"/>
            <a:ext cx="8695440" cy="6035040"/>
          </a:xfrm>
          <a:prstGeom prst="roundRect">
            <a:avLst>
              <a:gd fmla="val 1272" name="adj"/>
            </a:avLst>
          </a:prstGeom>
          <a:gradFill>
            <a:gsLst>
              <a:gs pos="0">
                <a:srgbClr val="527e56"/>
              </a:gs>
              <a:gs pos="100000">
                <a:srgbClr val="aac8ad"/>
              </a:gs>
            </a:gsLst>
            <a:lin ang="5400000"/>
          </a:gradFill>
          <a:ln w="15840">
            <a:noFill/>
          </a:ln>
        </p:spPr>
      </p:sp>
      <p:sp>
        <p:nvSpPr>
          <p:cNvPr id="7" name="CustomShape 8"/>
          <p:cNvSpPr/>
          <p:nvPr/>
        </p:nvSpPr>
        <p:spPr>
          <a:xfrm>
            <a:off x="6054840" y="5499000"/>
            <a:ext cx="2878920" cy="713520"/>
          </a:xfrm>
          <a:prstGeom prst="rect">
            <a:avLst/>
          </a:prstGeom>
          <a:solidFill>
            <a:srgbClr val="eaebde"/>
          </a:solidFill>
          <a:ln w="9360">
            <a:noFill/>
          </a:ln>
        </p:spPr>
      </p:sp>
      <p:sp>
        <p:nvSpPr>
          <p:cNvPr id="8" name="CustomShape 9"/>
          <p:cNvSpPr/>
          <p:nvPr/>
        </p:nvSpPr>
        <p:spPr>
          <a:xfrm>
            <a:off x="2622600" y="5372280"/>
            <a:ext cx="5550840" cy="848520"/>
          </a:xfrm>
          <a:prstGeom prst="rect">
            <a:avLst/>
          </a:prstGeom>
          <a:solidFill>
            <a:srgbClr val="eaebde"/>
          </a:solidFill>
          <a:ln w="9360">
            <a:noFill/>
          </a:ln>
        </p:spPr>
      </p:sp>
      <p:sp>
        <p:nvSpPr>
          <p:cNvPr id="9" name="CustomShape 10"/>
          <p:cNvSpPr/>
          <p:nvPr/>
        </p:nvSpPr>
        <p:spPr>
          <a:xfrm>
            <a:off x="2832120" y="5383080"/>
            <a:ext cx="5473080" cy="774000"/>
          </a:xfrm>
          <a:prstGeom prst="rect">
            <a:avLst/>
          </a:prstGeom>
          <a:noFill/>
          <a:ln>
            <a:solidFill>
              <a:srgbClr val="ffffff"/>
            </a:solidFill>
          </a:ln>
        </p:spPr>
      </p:sp>
      <p:sp>
        <p:nvSpPr>
          <p:cNvPr id="10" name="CustomShape 11"/>
          <p:cNvSpPr/>
          <p:nvPr/>
        </p:nvSpPr>
        <p:spPr>
          <a:xfrm>
            <a:off x="5616720" y="5370480"/>
            <a:ext cx="3310920" cy="650160"/>
          </a:xfrm>
          <a:prstGeom prst="rect">
            <a:avLst/>
          </a:prstGeom>
          <a:noFill/>
          <a:ln>
            <a:solidFill>
              <a:srgbClr val="ffffff"/>
            </a:solidFill>
          </a:ln>
        </p:spPr>
      </p:sp>
      <p:sp>
        <p:nvSpPr>
          <p:cNvPr id="11" name="CustomShape 12"/>
          <p:cNvSpPr/>
          <p:nvPr/>
        </p:nvSpPr>
        <p:spPr>
          <a:xfrm>
            <a:off x="210960" y="5354640"/>
            <a:ext cx="8722440" cy="1329480"/>
          </a:xfrm>
          <a:prstGeom prst="rect">
            <a:avLst/>
          </a:prstGeom>
          <a:solidFill>
            <a:srgbClr val="ffffff"/>
          </a:solidFill>
          <a:ln w="9360">
            <a:noFill/>
          </a:ln>
        </p:spPr>
      </p:sp>
      <p:sp>
        <p:nvSpPr>
          <p:cNvPr id="12" name="PlaceHolder 13"/>
          <p:cNvSpPr>
            <a:spLocks noGrp="1"/>
          </p:cNvSpPr>
          <p:nvPr>
            <p:ph type="title"/>
          </p:nvPr>
        </p:nvSpPr>
        <p:spPr>
          <a:xfrm>
            <a:off x="457200" y="273600"/>
            <a:ext cx="8228880" cy="1144800"/>
          </a:xfrm>
          <a:prstGeom prst="rect">
            <a:avLst/>
          </a:prstGeom>
        </p:spPr>
        <p:txBody>
          <a:bodyPr anchor="ctr" bIns="0" lIns="0" rIns="0" tIns="0" wrap="none"/>
          <a:p>
            <a:r>
              <a:rPr lang="fr-FR"/>
              <a:t>Cliquez pour éditer le format du texte-titre</a:t>
            </a:r>
            <a:endParaRPr/>
          </a:p>
        </p:txBody>
      </p:sp>
      <p:sp>
        <p:nvSpPr>
          <p:cNvPr id="13" name="PlaceHolder 14"/>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fr-FR"/>
              <a:t>Cliquez pour éditer le format du plan de texte</a:t>
            </a:r>
            <a:endParaRPr/>
          </a:p>
          <a:p>
            <a:pPr lvl="1">
              <a:buSzPct val="25000"/>
              <a:buFont typeface="StarSymbol"/>
              <a:buChar char=""/>
            </a:pPr>
            <a:r>
              <a:rPr lang="fr-FR"/>
              <a:t>Second niveau de plan</a:t>
            </a:r>
            <a:endParaRPr/>
          </a:p>
          <a:p>
            <a:pPr lvl="2">
              <a:buSzPct val="25000"/>
              <a:buFont typeface="StarSymbol"/>
              <a:buChar char=""/>
            </a:pPr>
            <a:r>
              <a:rPr lang="fr-FR"/>
              <a:t>Troisième niveau de plan</a:t>
            </a:r>
            <a:endParaRPr/>
          </a:p>
          <a:p>
            <a:pPr lvl="3">
              <a:buSzPct val="25000"/>
              <a:buFont typeface="StarSymbol"/>
              <a:buChar char=""/>
            </a:pPr>
            <a:r>
              <a:rPr lang="fr-FR"/>
              <a:t>Quatrième niveau de plan</a:t>
            </a:r>
            <a:endParaRPr/>
          </a:p>
          <a:p>
            <a:pPr lvl="4">
              <a:buSzPct val="25000"/>
              <a:buFont typeface="StarSymbol"/>
              <a:buChar char=""/>
            </a:pPr>
            <a:r>
              <a:rPr lang="fr-FR"/>
              <a:t>Cinquième niveau de plan</a:t>
            </a:r>
            <a:endParaRPr/>
          </a:p>
          <a:p>
            <a:pPr lvl="5">
              <a:buSzPct val="25000"/>
              <a:buFont typeface="StarSymbol"/>
              <a:buChar char=""/>
            </a:pPr>
            <a:r>
              <a:rPr lang="fr-FR"/>
              <a:t>Sixième niveau de plan</a:t>
            </a:r>
            <a:endParaRPr/>
          </a:p>
          <a:p>
            <a:pPr lvl="6">
              <a:buSzPct val="2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8" name="CustomShape 1"/>
          <p:cNvSpPr/>
          <p:nvPr/>
        </p:nvSpPr>
        <p:spPr>
          <a:xfrm>
            <a:off x="228600" y="228600"/>
            <a:ext cx="8695440" cy="2467800"/>
          </a:xfrm>
          <a:prstGeom prst="roundRect">
            <a:avLst>
              <a:gd fmla="val 3362" name="adj"/>
            </a:avLst>
          </a:prstGeom>
          <a:gradFill>
            <a:gsLst>
              <a:gs pos="0">
                <a:srgbClr val="527e56"/>
              </a:gs>
              <a:gs pos="100000">
                <a:srgbClr val="aac8ad"/>
              </a:gs>
            </a:gsLst>
            <a:lin ang="5400000"/>
          </a:gradFill>
          <a:ln w="15840">
            <a:noFill/>
          </a:ln>
        </p:spPr>
      </p:sp>
      <p:sp>
        <p:nvSpPr>
          <p:cNvPr id="49" name="CustomShape 2"/>
          <p:cNvSpPr/>
          <p:nvPr/>
        </p:nvSpPr>
        <p:spPr>
          <a:xfrm>
            <a:off x="6046920" y="1824120"/>
            <a:ext cx="2875680" cy="713520"/>
          </a:xfrm>
          <a:prstGeom prst="rect">
            <a:avLst/>
          </a:prstGeom>
          <a:solidFill>
            <a:srgbClr val="eaebde"/>
          </a:solidFill>
          <a:ln w="9360">
            <a:noFill/>
          </a:ln>
        </p:spPr>
      </p:sp>
      <p:sp>
        <p:nvSpPr>
          <p:cNvPr id="50" name="CustomShape 3"/>
          <p:cNvSpPr/>
          <p:nvPr/>
        </p:nvSpPr>
        <p:spPr>
          <a:xfrm>
            <a:off x="2619360" y="1697040"/>
            <a:ext cx="5542920" cy="848520"/>
          </a:xfrm>
          <a:prstGeom prst="rect">
            <a:avLst/>
          </a:prstGeom>
          <a:solidFill>
            <a:srgbClr val="eaebde"/>
          </a:solidFill>
          <a:ln w="9360">
            <a:noFill/>
          </a:ln>
        </p:spPr>
      </p:sp>
      <p:sp>
        <p:nvSpPr>
          <p:cNvPr id="51" name="CustomShape 4"/>
          <p:cNvSpPr/>
          <p:nvPr/>
        </p:nvSpPr>
        <p:spPr>
          <a:xfrm>
            <a:off x="2828880" y="1708200"/>
            <a:ext cx="5466600" cy="774000"/>
          </a:xfrm>
          <a:prstGeom prst="rect">
            <a:avLst/>
          </a:prstGeom>
          <a:noFill/>
          <a:ln>
            <a:solidFill>
              <a:srgbClr val="ffffff"/>
            </a:solidFill>
          </a:ln>
        </p:spPr>
      </p:sp>
      <p:sp>
        <p:nvSpPr>
          <p:cNvPr id="52" name="CustomShape 5"/>
          <p:cNvSpPr/>
          <p:nvPr/>
        </p:nvSpPr>
        <p:spPr>
          <a:xfrm>
            <a:off x="5608800" y="1695600"/>
            <a:ext cx="3307680" cy="650160"/>
          </a:xfrm>
          <a:prstGeom prst="rect">
            <a:avLst/>
          </a:prstGeom>
          <a:noFill/>
          <a:ln>
            <a:solidFill>
              <a:srgbClr val="ffffff"/>
            </a:solidFill>
          </a:ln>
        </p:spPr>
      </p:sp>
      <p:sp>
        <p:nvSpPr>
          <p:cNvPr id="53" name="CustomShape 6"/>
          <p:cNvSpPr/>
          <p:nvPr/>
        </p:nvSpPr>
        <p:spPr>
          <a:xfrm>
            <a:off x="210960" y="1679400"/>
            <a:ext cx="8722440" cy="1329480"/>
          </a:xfrm>
          <a:prstGeom prst="rect">
            <a:avLst/>
          </a:prstGeom>
          <a:solidFill>
            <a:srgbClr val="ffffff"/>
          </a:solidFill>
          <a:ln w="9360">
            <a:noFill/>
          </a:ln>
        </p:spPr>
      </p:sp>
      <p:sp>
        <p:nvSpPr>
          <p:cNvPr id="54" name="CustomShape 7"/>
          <p:cNvSpPr/>
          <p:nvPr/>
        </p:nvSpPr>
        <p:spPr>
          <a:xfrm>
            <a:off x="228600" y="228600"/>
            <a:ext cx="8695440" cy="1426320"/>
          </a:xfrm>
          <a:prstGeom prst="roundRect">
            <a:avLst>
              <a:gd fmla="val 7136" name="adj"/>
            </a:avLst>
          </a:prstGeom>
          <a:gradFill>
            <a:gsLst>
              <a:gs pos="0">
                <a:srgbClr val="527e56"/>
              </a:gs>
              <a:gs pos="100000">
                <a:srgbClr val="aac8ad"/>
              </a:gs>
            </a:gsLst>
            <a:lin ang="5400000"/>
          </a:gradFill>
          <a:ln w="15840">
            <a:noFill/>
          </a:ln>
        </p:spPr>
      </p:sp>
      <p:sp>
        <p:nvSpPr>
          <p:cNvPr id="55" name="CustomShape 8"/>
          <p:cNvSpPr/>
          <p:nvPr/>
        </p:nvSpPr>
        <p:spPr>
          <a:xfrm>
            <a:off x="6046920" y="858960"/>
            <a:ext cx="2875680" cy="713520"/>
          </a:xfrm>
          <a:prstGeom prst="rect">
            <a:avLst/>
          </a:prstGeom>
          <a:solidFill>
            <a:srgbClr val="eaebde"/>
          </a:solidFill>
          <a:ln w="9360">
            <a:noFill/>
          </a:ln>
        </p:spPr>
      </p:sp>
      <p:sp>
        <p:nvSpPr>
          <p:cNvPr id="56" name="CustomShape 9"/>
          <p:cNvSpPr/>
          <p:nvPr/>
        </p:nvSpPr>
        <p:spPr>
          <a:xfrm>
            <a:off x="2619360" y="731880"/>
            <a:ext cx="5542920" cy="848520"/>
          </a:xfrm>
          <a:prstGeom prst="rect">
            <a:avLst/>
          </a:prstGeom>
          <a:solidFill>
            <a:srgbClr val="eaebde"/>
          </a:solidFill>
          <a:ln w="9360">
            <a:noFill/>
          </a:ln>
        </p:spPr>
      </p:sp>
      <p:sp>
        <p:nvSpPr>
          <p:cNvPr id="57" name="CustomShape 10"/>
          <p:cNvSpPr/>
          <p:nvPr/>
        </p:nvSpPr>
        <p:spPr>
          <a:xfrm>
            <a:off x="2828880" y="743040"/>
            <a:ext cx="5466600" cy="774000"/>
          </a:xfrm>
          <a:prstGeom prst="rect">
            <a:avLst/>
          </a:prstGeom>
          <a:noFill/>
          <a:ln>
            <a:solidFill>
              <a:srgbClr val="ffffff"/>
            </a:solidFill>
          </a:ln>
        </p:spPr>
      </p:sp>
      <p:sp>
        <p:nvSpPr>
          <p:cNvPr id="58" name="CustomShape 11"/>
          <p:cNvSpPr/>
          <p:nvPr/>
        </p:nvSpPr>
        <p:spPr>
          <a:xfrm>
            <a:off x="5608800" y="730080"/>
            <a:ext cx="3307680" cy="650160"/>
          </a:xfrm>
          <a:prstGeom prst="rect">
            <a:avLst/>
          </a:prstGeom>
          <a:noFill/>
          <a:ln>
            <a:solidFill>
              <a:srgbClr val="ffffff"/>
            </a:solidFill>
          </a:ln>
        </p:spPr>
      </p:sp>
      <p:sp>
        <p:nvSpPr>
          <p:cNvPr id="59" name="CustomShape 12"/>
          <p:cNvSpPr/>
          <p:nvPr/>
        </p:nvSpPr>
        <p:spPr>
          <a:xfrm>
            <a:off x="210960" y="714240"/>
            <a:ext cx="8722440" cy="1329480"/>
          </a:xfrm>
          <a:prstGeom prst="rect">
            <a:avLst/>
          </a:prstGeom>
          <a:solidFill>
            <a:srgbClr val="ffffff"/>
          </a:solidFill>
          <a:ln w="9360">
            <a:noFill/>
          </a:ln>
        </p:spPr>
      </p:sp>
      <p:sp>
        <p:nvSpPr>
          <p:cNvPr id="60" name="PlaceHolder 13"/>
          <p:cNvSpPr>
            <a:spLocks noGrp="1"/>
          </p:cNvSpPr>
          <p:nvPr>
            <p:ph type="title"/>
          </p:nvPr>
        </p:nvSpPr>
        <p:spPr>
          <a:xfrm>
            <a:off x="457200" y="273600"/>
            <a:ext cx="8229240" cy="1144800"/>
          </a:xfrm>
          <a:prstGeom prst="rect">
            <a:avLst/>
          </a:prstGeom>
        </p:spPr>
        <p:txBody>
          <a:bodyPr anchor="ctr" bIns="0" lIns="0" rIns="0" tIns="0" wrap="none"/>
          <a:p>
            <a:pPr algn="ctr"/>
            <a:r>
              <a:rPr lang="fr-FR"/>
              <a:t>Cliquez pour éditer le format du texte-titre</a:t>
            </a:r>
            <a:endParaRPr/>
          </a:p>
        </p:txBody>
      </p:sp>
      <p:sp>
        <p:nvSpPr>
          <p:cNvPr id="61" name="PlaceHolder 14"/>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fr-FR"/>
              <a:t>Cliquez pour éditer le format du plan de texte</a:t>
            </a:r>
            <a:endParaRPr/>
          </a:p>
          <a:p>
            <a:pPr lvl="1">
              <a:buSzPct val="25000"/>
              <a:buFont typeface="StarSymbol"/>
              <a:buChar char=""/>
            </a:pPr>
            <a:r>
              <a:rPr lang="fr-FR"/>
              <a:t>Second niveau de plan</a:t>
            </a:r>
            <a:endParaRPr/>
          </a:p>
          <a:p>
            <a:pPr lvl="2">
              <a:buSzPct val="25000"/>
              <a:buFont typeface="StarSymbol"/>
              <a:buChar char=""/>
            </a:pPr>
            <a:r>
              <a:rPr lang="fr-FR"/>
              <a:t>Troisième niveau de plan</a:t>
            </a:r>
            <a:endParaRPr/>
          </a:p>
          <a:p>
            <a:pPr lvl="3">
              <a:buSzPct val="25000"/>
              <a:buFont typeface="StarSymbol"/>
              <a:buChar char=""/>
            </a:pPr>
            <a:r>
              <a:rPr lang="fr-FR"/>
              <a:t>Quatrième niveau de plan</a:t>
            </a:r>
            <a:endParaRPr/>
          </a:p>
          <a:p>
            <a:pPr lvl="4">
              <a:buSzPct val="25000"/>
              <a:buFont typeface="StarSymbol"/>
              <a:buChar char=""/>
            </a:pPr>
            <a:r>
              <a:rPr lang="fr-FR"/>
              <a:t>Cinquième niveau de plan</a:t>
            </a:r>
            <a:endParaRPr/>
          </a:p>
          <a:p>
            <a:pPr lvl="5">
              <a:buSzPct val="25000"/>
              <a:buFont typeface="StarSymbol"/>
              <a:buChar char=""/>
            </a:pPr>
            <a:r>
              <a:rPr lang="fr-FR"/>
              <a:t>Sixième niveau de plan</a:t>
            </a:r>
            <a:endParaRPr/>
          </a:p>
          <a:p>
            <a:pPr lvl="6">
              <a:buSzPct val="2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96" name="Image 3"/>
          <p:cNvPicPr/>
          <p:nvPr/>
        </p:nvPicPr>
        <p:blipFill>
          <a:blip r:embed="rId1"/>
          <a:stretch>
            <a:fillRect/>
          </a:stretch>
        </p:blipFill>
        <p:spPr>
          <a:xfrm>
            <a:off x="539640" y="549360"/>
            <a:ext cx="1728000" cy="1286640"/>
          </a:xfrm>
          <a:prstGeom prst="rect">
            <a:avLst/>
          </a:prstGeom>
          <a:ln w="9360">
            <a:noFill/>
          </a:ln>
        </p:spPr>
      </p:pic>
      <p:sp>
        <p:nvSpPr>
          <p:cNvPr id="97" name="CustomShape 1"/>
          <p:cNvSpPr/>
          <p:nvPr/>
        </p:nvSpPr>
        <p:spPr>
          <a:xfrm>
            <a:off x="900000" y="3044880"/>
            <a:ext cx="7558920" cy="669240"/>
          </a:xfrm>
          <a:prstGeom prst="rect">
            <a:avLst/>
          </a:prstGeom>
          <a:noFill/>
          <a:ln w="9360">
            <a:noFill/>
          </a:ln>
        </p:spPr>
        <p:txBody>
          <a:bodyPr bIns="45000" lIns="90000" rIns="90000" tIns="45000"/>
          <a:p>
            <a:pPr algn="ctr">
              <a:lnSpc>
                <a:spcPct val="100000"/>
              </a:lnSpc>
            </a:pPr>
            <a:r>
              <a:rPr b="1" lang="fr-FR" sz="3800">
                <a:solidFill>
                  <a:srgbClr val="000099"/>
                </a:solidFill>
                <a:latin typeface="Candara"/>
              </a:rPr>
              <a:t>Qu’est-ce que la cohésion sociale ?</a:t>
            </a:r>
            <a:endParaRPr/>
          </a:p>
        </p:txBody>
      </p:sp>
      <p:sp>
        <p:nvSpPr>
          <p:cNvPr id="98" name="CustomShape 2"/>
          <p:cNvSpPr/>
          <p:nvPr/>
        </p:nvSpPr>
        <p:spPr>
          <a:xfrm>
            <a:off x="1476360" y="4292640"/>
            <a:ext cx="5831640" cy="638640"/>
          </a:xfrm>
          <a:prstGeom prst="rect">
            <a:avLst/>
          </a:prstGeom>
          <a:noFill/>
          <a:ln w="9360">
            <a:noFill/>
          </a:ln>
        </p:spPr>
        <p:txBody>
          <a:bodyPr bIns="45000" lIns="90000" rIns="90000" tIns="45000"/>
          <a:p>
            <a:pPr algn="ctr">
              <a:lnSpc>
                <a:spcPct val="100000"/>
              </a:lnSpc>
            </a:pPr>
            <a:r>
              <a:rPr lang="fr-FR">
                <a:solidFill>
                  <a:srgbClr val="000000"/>
                </a:solidFill>
                <a:latin typeface="Candara"/>
              </a:rPr>
              <a:t>Raphaël WINTREBERT</a:t>
            </a:r>
            <a:endParaRPr/>
          </a:p>
          <a:p>
            <a:pPr algn="ctr">
              <a:lnSpc>
                <a:spcPct val="100000"/>
              </a:lnSpc>
            </a:pPr>
            <a:r>
              <a:rPr lang="fr-FR">
                <a:solidFill>
                  <a:srgbClr val="000000"/>
                </a:solidFill>
                <a:latin typeface="Candara"/>
              </a:rPr>
              <a:t>Séminaire DEAL | 09 juin 2015</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7" name="CustomShape 1"/>
          <p:cNvSpPr/>
          <p:nvPr/>
        </p:nvSpPr>
        <p:spPr>
          <a:xfrm>
            <a:off x="250920" y="260280"/>
            <a:ext cx="8641800" cy="455760"/>
          </a:xfrm>
          <a:prstGeom prst="rect">
            <a:avLst/>
          </a:prstGeom>
          <a:noFill/>
          <a:ln w="9360">
            <a:noFill/>
          </a:ln>
        </p:spPr>
        <p:txBody>
          <a:bodyPr bIns="45000" lIns="90000" rIns="90000" tIns="45000"/>
          <a:p>
            <a:pPr algn="ctr">
              <a:lnSpc>
                <a:spcPct val="100000"/>
              </a:lnSpc>
            </a:pPr>
            <a:r>
              <a:rPr b="1" lang="fr-FR" sz="2400">
                <a:solidFill>
                  <a:srgbClr val="000099"/>
                </a:solidFill>
                <a:latin typeface="Calibri"/>
              </a:rPr>
              <a:t>Les grandes approches théoriques de la cohésion sociale</a:t>
            </a:r>
            <a:endParaRPr/>
          </a:p>
        </p:txBody>
      </p:sp>
      <p:sp>
        <p:nvSpPr>
          <p:cNvPr id="118" name="CustomShape 2"/>
          <p:cNvSpPr/>
          <p:nvPr/>
        </p:nvSpPr>
        <p:spPr>
          <a:xfrm>
            <a:off x="539640" y="1628640"/>
            <a:ext cx="8208360" cy="4204800"/>
          </a:xfrm>
          <a:prstGeom prst="rect">
            <a:avLst/>
          </a:prstGeom>
          <a:noFill/>
          <a:ln w="9360">
            <a:noFill/>
          </a:ln>
        </p:spPr>
        <p:txBody>
          <a:bodyPr bIns="45000" lIns="90000" rIns="90000" tIns="45000"/>
          <a:p>
            <a:pPr>
              <a:lnSpc>
                <a:spcPct val="100000"/>
              </a:lnSpc>
            </a:pPr>
            <a:r>
              <a:rPr lang="fr-FR">
                <a:solidFill>
                  <a:srgbClr val="000000"/>
                </a:solidFill>
                <a:latin typeface="Arial"/>
              </a:rPr>
              <a:t>D’un point de vue conceptuel je distinguerais 3 types de modèles :</a:t>
            </a:r>
            <a:endParaRPr/>
          </a:p>
          <a:p>
            <a:pPr>
              <a:lnSpc>
                <a:spcPct val="100000"/>
              </a:lnSpc>
            </a:pPr>
            <a:endParaRPr/>
          </a:p>
          <a:p>
            <a:pPr>
              <a:lnSpc>
                <a:spcPct val="100000"/>
              </a:lnSpc>
            </a:pPr>
            <a:r>
              <a:rPr lang="fr-FR">
                <a:solidFill>
                  <a:srgbClr val="000000"/>
                </a:solidFill>
                <a:latin typeface="Arial"/>
              </a:rPr>
              <a:t>1/ Les </a:t>
            </a:r>
            <a:r>
              <a:rPr b="1" lang="fr-FR">
                <a:solidFill>
                  <a:srgbClr val="000000"/>
                </a:solidFill>
                <a:latin typeface="Arial"/>
              </a:rPr>
              <a:t>modèles dits « sociétaux »</a:t>
            </a:r>
            <a:r>
              <a:rPr lang="fr-FR">
                <a:solidFill>
                  <a:srgbClr val="000000"/>
                </a:solidFill>
                <a:latin typeface="Arial"/>
              </a:rPr>
              <a:t> qui font de la cohésion sociale une propriété sociétale et l’expliquent à partir des structures sociales</a:t>
            </a:r>
            <a:endParaRPr/>
          </a:p>
          <a:p>
            <a:pPr>
              <a:lnSpc>
                <a:spcPct val="100000"/>
              </a:lnSpc>
            </a:pPr>
            <a:r>
              <a:rPr lang="fr-FR">
                <a:solidFill>
                  <a:srgbClr val="000000"/>
                </a:solidFill>
                <a:latin typeface="Wingdings"/>
              </a:rPr>
              <a:t></a:t>
            </a:r>
            <a:r>
              <a:rPr lang="fr-FR">
                <a:solidFill>
                  <a:srgbClr val="000000"/>
                </a:solidFill>
                <a:latin typeface="Arial"/>
              </a:rPr>
              <a:t> </a:t>
            </a:r>
            <a:r>
              <a:rPr lang="fr-FR">
                <a:solidFill>
                  <a:srgbClr val="000000"/>
                </a:solidFill>
                <a:latin typeface="Arial"/>
              </a:rPr>
              <a:t>Paradigme « </a:t>
            </a:r>
            <a:r>
              <a:rPr b="1" lang="fr-FR">
                <a:solidFill>
                  <a:srgbClr val="000000"/>
                </a:solidFill>
                <a:latin typeface="Arial"/>
              </a:rPr>
              <a:t>intégrationniste</a:t>
            </a:r>
            <a:r>
              <a:rPr lang="fr-FR">
                <a:solidFill>
                  <a:srgbClr val="000000"/>
                </a:solidFill>
                <a:latin typeface="Arial"/>
              </a:rPr>
              <a:t> »</a:t>
            </a:r>
            <a:endParaRPr/>
          </a:p>
          <a:p>
            <a:pPr>
              <a:lnSpc>
                <a:spcPct val="100000"/>
              </a:lnSpc>
            </a:pPr>
            <a:endParaRPr/>
          </a:p>
          <a:p>
            <a:pPr>
              <a:lnSpc>
                <a:spcPct val="100000"/>
              </a:lnSpc>
            </a:pPr>
            <a:r>
              <a:rPr lang="fr-FR">
                <a:solidFill>
                  <a:srgbClr val="000000"/>
                </a:solidFill>
                <a:latin typeface="Arial"/>
              </a:rPr>
              <a:t>2/ Les </a:t>
            </a:r>
            <a:r>
              <a:rPr b="1" lang="fr-FR">
                <a:solidFill>
                  <a:srgbClr val="000000"/>
                </a:solidFill>
                <a:latin typeface="Arial"/>
              </a:rPr>
              <a:t>modèles de type « individualiste »</a:t>
            </a:r>
            <a:endParaRPr/>
          </a:p>
          <a:p>
            <a:pPr>
              <a:lnSpc>
                <a:spcPct val="100000"/>
              </a:lnSpc>
              <a:buFont typeface="StarSymbol"/>
              <a:buChar char="-"/>
            </a:pPr>
            <a:r>
              <a:rPr lang="fr-FR">
                <a:solidFill>
                  <a:srgbClr val="000000"/>
                </a:solidFill>
                <a:latin typeface="Arial"/>
              </a:rPr>
              <a:t>Le modèle « individualiste communautaire »</a:t>
            </a:r>
            <a:endParaRPr/>
          </a:p>
          <a:p>
            <a:pPr>
              <a:lnSpc>
                <a:spcPct val="100000"/>
              </a:lnSpc>
              <a:buFont typeface="StarSymbol"/>
              <a:buChar char="-"/>
            </a:pPr>
            <a:r>
              <a:rPr lang="fr-FR">
                <a:solidFill>
                  <a:srgbClr val="000000"/>
                </a:solidFill>
                <a:latin typeface="Arial"/>
              </a:rPr>
              <a:t>Le modèle « individualiste libéral » </a:t>
            </a:r>
            <a:endParaRPr/>
          </a:p>
          <a:p>
            <a:pPr>
              <a:lnSpc>
                <a:spcPct val="100000"/>
              </a:lnSpc>
              <a:buFont typeface="StarSymbol"/>
              <a:buChar char="-"/>
            </a:pPr>
            <a:r>
              <a:rPr lang="fr-FR">
                <a:solidFill>
                  <a:srgbClr val="000000"/>
                </a:solidFill>
                <a:latin typeface="Arial"/>
              </a:rPr>
              <a:t>Le contrat politique et la participation </a:t>
            </a:r>
            <a:endParaRPr/>
          </a:p>
          <a:p>
            <a:pPr>
              <a:lnSpc>
                <a:spcPct val="100000"/>
              </a:lnSpc>
            </a:pPr>
            <a:endParaRPr/>
          </a:p>
          <a:p>
            <a:pPr>
              <a:lnSpc>
                <a:spcPct val="100000"/>
              </a:lnSpc>
            </a:pPr>
            <a:r>
              <a:rPr lang="fr-FR">
                <a:solidFill>
                  <a:srgbClr val="000000"/>
                </a:solidFill>
                <a:latin typeface="Arial"/>
              </a:rPr>
              <a:t>3/ Les modèles </a:t>
            </a:r>
            <a:r>
              <a:rPr b="1" lang="fr-FR">
                <a:solidFill>
                  <a:srgbClr val="000000"/>
                </a:solidFill>
                <a:latin typeface="Arial"/>
              </a:rPr>
              <a:t>d’interdépendance</a:t>
            </a:r>
            <a:endParaRPr/>
          </a:p>
          <a:p>
            <a:pPr>
              <a:lnSpc>
                <a:spcPct val="100000"/>
              </a:lnSpc>
              <a:buFont typeface="StarSymbol"/>
              <a:buChar char="-"/>
            </a:pPr>
            <a:r>
              <a:rPr lang="fr-FR">
                <a:solidFill>
                  <a:srgbClr val="000000"/>
                </a:solidFill>
                <a:latin typeface="Arial"/>
              </a:rPr>
              <a:t>La confiance et le « capital social » comme modèle de cohésion </a:t>
            </a:r>
            <a:endParaRPr/>
          </a:p>
          <a:p>
            <a:pPr>
              <a:lnSpc>
                <a:spcPct val="100000"/>
              </a:lnSpc>
            </a:pPr>
            <a:endParaRPr/>
          </a:p>
          <a:p>
            <a:pPr>
              <a:lnSpc>
                <a:spcPct val="100000"/>
              </a:lnSpc>
            </a:pPr>
            <a:r>
              <a:rPr lang="fr-FR">
                <a:solidFill>
                  <a:srgbClr val="000000"/>
                </a:solidFill>
                <a:latin typeface="Wingdings"/>
              </a:rPr>
              <a:t></a:t>
            </a:r>
            <a:r>
              <a:rPr lang="fr-FR">
                <a:solidFill>
                  <a:srgbClr val="000000"/>
                </a:solidFill>
                <a:latin typeface="Arial"/>
              </a:rPr>
              <a:t> </a:t>
            </a:r>
            <a:r>
              <a:rPr lang="fr-FR">
                <a:solidFill>
                  <a:srgbClr val="000000"/>
                </a:solidFill>
                <a:latin typeface="Arial"/>
              </a:rPr>
              <a:t>Toutes sociétés (en tous cas les sociétés occidentales) combinent les 3 à des degrés variables ; elles articulent les dimensions sociétales et individualistes.</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 name="CustomShape 1"/>
          <p:cNvSpPr/>
          <p:nvPr/>
        </p:nvSpPr>
        <p:spPr>
          <a:xfrm>
            <a:off x="539640" y="1377360"/>
            <a:ext cx="8168400" cy="4844880"/>
          </a:xfrm>
          <a:prstGeom prst="rect">
            <a:avLst/>
          </a:prstGeom>
          <a:noFill/>
          <a:ln w="9360">
            <a:noFill/>
          </a:ln>
        </p:spPr>
        <p:txBody>
          <a:bodyPr bIns="45000" lIns="90000" rIns="90000" tIns="45000"/>
          <a:p>
            <a:pPr algn="just">
              <a:lnSpc>
                <a:spcPct val="100000"/>
              </a:lnSpc>
            </a:pPr>
            <a:r>
              <a:rPr lang="fr-FR" sz="2400">
                <a:solidFill>
                  <a:srgbClr val="000000"/>
                </a:solidFill>
                <a:latin typeface="Calibri"/>
              </a:rPr>
              <a:t>1/ Une dynamique démographique exceptionnelle depuis 25 ans</a:t>
            </a:r>
            <a:endParaRPr/>
          </a:p>
          <a:p>
            <a:pPr algn="just">
              <a:lnSpc>
                <a:spcPct val="100000"/>
              </a:lnSpc>
            </a:pPr>
            <a:r>
              <a:rPr lang="fr-FR" sz="2400">
                <a:solidFill>
                  <a:srgbClr val="000000"/>
                </a:solidFill>
                <a:latin typeface="Calibri"/>
              </a:rPr>
              <a:t>2/ Transformations des structures et des relations familiales</a:t>
            </a:r>
            <a:endParaRPr/>
          </a:p>
          <a:p>
            <a:pPr algn="just">
              <a:lnSpc>
                <a:spcPct val="100000"/>
              </a:lnSpc>
            </a:pPr>
            <a:r>
              <a:rPr lang="fr-FR" sz="2400">
                <a:solidFill>
                  <a:srgbClr val="000000"/>
                </a:solidFill>
                <a:latin typeface="Wingdings"/>
              </a:rPr>
              <a:t></a:t>
            </a:r>
            <a:r>
              <a:rPr lang="fr-FR" sz="2400">
                <a:solidFill>
                  <a:srgbClr val="000000"/>
                </a:solidFill>
                <a:latin typeface="Calibri"/>
              </a:rPr>
              <a:t> </a:t>
            </a:r>
            <a:r>
              <a:rPr lang="fr-FR" sz="2400">
                <a:solidFill>
                  <a:srgbClr val="000000"/>
                </a:solidFill>
                <a:latin typeface="Calibri"/>
              </a:rPr>
              <a:t>Soutenir les parentalités</a:t>
            </a:r>
            <a:endParaRPr/>
          </a:p>
          <a:p>
            <a:pPr algn="just">
              <a:lnSpc>
                <a:spcPct val="100000"/>
              </a:lnSpc>
            </a:pPr>
            <a:r>
              <a:rPr lang="fr-FR" sz="2400">
                <a:solidFill>
                  <a:srgbClr val="000000"/>
                </a:solidFill>
                <a:latin typeface="Calibri"/>
              </a:rPr>
              <a:t>3/ Une société de plus en plus inégalitaire… et violente</a:t>
            </a:r>
            <a:endParaRPr/>
          </a:p>
          <a:p>
            <a:pPr algn="just">
              <a:lnSpc>
                <a:spcPct val="100000"/>
              </a:lnSpc>
              <a:buFont charset="2" typeface="Wingdings"/>
              <a:buChar char=""/>
            </a:pPr>
            <a:r>
              <a:rPr lang="fr-FR" sz="2400">
                <a:solidFill>
                  <a:srgbClr val="000000"/>
                </a:solidFill>
                <a:latin typeface="Calibri"/>
              </a:rPr>
              <a:t> </a:t>
            </a:r>
            <a:r>
              <a:rPr lang="fr-FR" sz="2400">
                <a:solidFill>
                  <a:srgbClr val="000000"/>
                </a:solidFill>
                <a:latin typeface="Calibri"/>
              </a:rPr>
              <a:t>Prendre en compte les dimensions à la fois urbaines et sociales pour agir auprès des populations les plus vulnérables</a:t>
            </a:r>
            <a:endParaRPr/>
          </a:p>
          <a:p>
            <a:pPr algn="just">
              <a:lnSpc>
                <a:spcPct val="100000"/>
              </a:lnSpc>
              <a:buFont charset="2" typeface="Wingdings"/>
              <a:buChar char=""/>
            </a:pPr>
            <a:r>
              <a:rPr lang="fr-FR" sz="2400">
                <a:solidFill>
                  <a:srgbClr val="000000"/>
                </a:solidFill>
                <a:latin typeface="Calibri"/>
              </a:rPr>
              <a:t> </a:t>
            </a:r>
            <a:r>
              <a:rPr lang="fr-FR" sz="2400">
                <a:solidFill>
                  <a:srgbClr val="000000"/>
                </a:solidFill>
                <a:latin typeface="Calibri"/>
              </a:rPr>
              <a:t>Accompagner les populations immigrées et leurs descendants</a:t>
            </a:r>
            <a:endParaRPr/>
          </a:p>
          <a:p>
            <a:pPr algn="just">
              <a:lnSpc>
                <a:spcPct val="100000"/>
              </a:lnSpc>
            </a:pPr>
            <a:r>
              <a:rPr lang="fr-FR" sz="2400">
                <a:solidFill>
                  <a:srgbClr val="000000"/>
                </a:solidFill>
                <a:latin typeface="Calibri"/>
              </a:rPr>
              <a:t>4/ Des habitants peu écoutés et entendus</a:t>
            </a:r>
            <a:endParaRPr/>
          </a:p>
          <a:p>
            <a:pPr algn="just">
              <a:lnSpc>
                <a:spcPct val="100000"/>
              </a:lnSpc>
              <a:buFont charset="2" typeface="Wingdings"/>
              <a:buChar char=""/>
            </a:pPr>
            <a:r>
              <a:rPr lang="fr-FR" sz="2400">
                <a:solidFill>
                  <a:srgbClr val="000000"/>
                </a:solidFill>
                <a:latin typeface="Calibri"/>
              </a:rPr>
              <a:t> </a:t>
            </a:r>
            <a:r>
              <a:rPr lang="fr-FR" sz="2400">
                <a:solidFill>
                  <a:srgbClr val="000000"/>
                </a:solidFill>
                <a:latin typeface="Calibri"/>
              </a:rPr>
              <a:t>Développer la participation des habitants</a:t>
            </a:r>
            <a:endParaRPr/>
          </a:p>
          <a:p>
            <a:pPr algn="just">
              <a:lnSpc>
                <a:spcPct val="100000"/>
              </a:lnSpc>
            </a:pPr>
            <a:r>
              <a:rPr lang="fr-FR" sz="2400">
                <a:solidFill>
                  <a:srgbClr val="000000"/>
                </a:solidFill>
                <a:latin typeface="Calibri"/>
              </a:rPr>
              <a:t>5/ Les nouvelles opportunités institutionnelles et politiques</a:t>
            </a:r>
            <a:endParaRPr/>
          </a:p>
          <a:p>
            <a:pPr algn="just">
              <a:lnSpc>
                <a:spcPct val="100000"/>
              </a:lnSpc>
              <a:buFont charset="2" typeface="Wingdings"/>
              <a:buChar char=""/>
            </a:pPr>
            <a:r>
              <a:rPr lang="fr-FR" sz="2400">
                <a:solidFill>
                  <a:srgbClr val="000000"/>
                </a:solidFill>
                <a:latin typeface="Calibri"/>
              </a:rPr>
              <a:t> </a:t>
            </a:r>
            <a:r>
              <a:rPr lang="fr-FR" sz="2400">
                <a:solidFill>
                  <a:srgbClr val="000000"/>
                </a:solidFill>
                <a:latin typeface="Calibri"/>
              </a:rPr>
              <a:t>Collectivité territoriale de Guyane</a:t>
            </a:r>
            <a:endParaRPr/>
          </a:p>
          <a:p>
            <a:pPr algn="just">
              <a:lnSpc>
                <a:spcPct val="100000"/>
              </a:lnSpc>
              <a:buFont charset="2" typeface="Wingdings"/>
              <a:buChar char=""/>
            </a:pPr>
            <a:r>
              <a:rPr lang="fr-FR" sz="2400">
                <a:solidFill>
                  <a:srgbClr val="000000"/>
                </a:solidFill>
                <a:latin typeface="Calibri"/>
              </a:rPr>
              <a:t> </a:t>
            </a:r>
            <a:r>
              <a:rPr lang="fr-FR" sz="2400">
                <a:solidFill>
                  <a:srgbClr val="000000"/>
                </a:solidFill>
                <a:latin typeface="Calibri"/>
              </a:rPr>
              <a:t>Fonds européens 2015-2020</a:t>
            </a:r>
            <a:endParaRPr/>
          </a:p>
          <a:p>
            <a:pPr algn="just">
              <a:lnSpc>
                <a:spcPct val="100000"/>
              </a:lnSpc>
              <a:buFont charset="2" typeface="Wingdings"/>
              <a:buChar char=""/>
            </a:pPr>
            <a:r>
              <a:rPr lang="fr-FR" sz="2400">
                <a:solidFill>
                  <a:srgbClr val="000000"/>
                </a:solidFill>
                <a:latin typeface="Calibri"/>
              </a:rPr>
              <a:t> </a:t>
            </a:r>
            <a:r>
              <a:rPr lang="fr-FR" sz="2400">
                <a:solidFill>
                  <a:srgbClr val="000000"/>
                </a:solidFill>
                <a:latin typeface="Calibri"/>
              </a:rPr>
              <a:t>Réforme de la politique de la ville 2015-2020</a:t>
            </a:r>
            <a:endParaRPr/>
          </a:p>
        </p:txBody>
      </p:sp>
      <p:sp>
        <p:nvSpPr>
          <p:cNvPr id="120" name="CustomShape 2"/>
          <p:cNvSpPr/>
          <p:nvPr/>
        </p:nvSpPr>
        <p:spPr>
          <a:xfrm>
            <a:off x="1476360" y="189000"/>
            <a:ext cx="6766920" cy="821520"/>
          </a:xfrm>
          <a:prstGeom prst="rect">
            <a:avLst/>
          </a:prstGeom>
          <a:noFill/>
          <a:ln w="9360">
            <a:noFill/>
          </a:ln>
        </p:spPr>
        <p:txBody>
          <a:bodyPr bIns="45000" lIns="90000" rIns="90000" tIns="45000"/>
          <a:p>
            <a:pPr algn="ctr">
              <a:lnSpc>
                <a:spcPct val="100000"/>
              </a:lnSpc>
            </a:pPr>
            <a:r>
              <a:rPr b="1" lang="fr-FR" sz="2400">
                <a:solidFill>
                  <a:srgbClr val="000099"/>
                </a:solidFill>
                <a:latin typeface="Calibri"/>
              </a:rPr>
              <a:t>Qu’est-ce que le « vivre ensemble » en Guyane ? Quelle mise en œuvre de politique publique ?</a:t>
            </a:r>
            <a:endParaRPr/>
          </a:p>
        </p:txBody>
      </p:sp>
    </p:spTree>
  </p:cSld>
  <p:timing>
    <p:tnLst>
      <p:par>
        <p:cTn dur="indefinite" id="5" nodeType="tmRoot" restart="never">
          <p:childTnLst>
            <p:seq>
              <p:cTn id="6"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1" name="CustomShape 1"/>
          <p:cNvSpPr/>
          <p:nvPr/>
        </p:nvSpPr>
        <p:spPr>
          <a:xfrm>
            <a:off x="1476360" y="189000"/>
            <a:ext cx="6766920" cy="821520"/>
          </a:xfrm>
          <a:prstGeom prst="rect">
            <a:avLst/>
          </a:prstGeom>
          <a:noFill/>
          <a:ln w="9360">
            <a:noFill/>
          </a:ln>
        </p:spPr>
        <p:txBody>
          <a:bodyPr bIns="45000" lIns="90000" rIns="90000" tIns="45000"/>
          <a:p>
            <a:pPr algn="ctr">
              <a:lnSpc>
                <a:spcPct val="100000"/>
              </a:lnSpc>
            </a:pPr>
            <a:r>
              <a:rPr b="1" lang="fr-FR" sz="2400">
                <a:solidFill>
                  <a:srgbClr val="000099"/>
                </a:solidFill>
                <a:latin typeface="Calibri"/>
              </a:rPr>
              <a:t>Qu’est-ce que le « vivre ensemble » en Guyane ? Quelle mise en œuvre de politique publique ?</a:t>
            </a:r>
            <a:endParaRPr/>
          </a:p>
        </p:txBody>
      </p:sp>
      <p:pic>
        <p:nvPicPr>
          <p:cNvPr descr="" id="122" name="Picture 3"/>
          <p:cNvPicPr/>
          <p:nvPr/>
        </p:nvPicPr>
        <p:blipFill>
          <a:blip r:embed="rId1"/>
          <a:stretch>
            <a:fillRect/>
          </a:stretch>
        </p:blipFill>
        <p:spPr>
          <a:xfrm>
            <a:off x="1763640" y="1268280"/>
            <a:ext cx="7128720" cy="5255640"/>
          </a:xfrm>
          <a:prstGeom prst="rect">
            <a:avLst/>
          </a:prstGeom>
          <a:ln w="9360">
            <a:noFill/>
          </a:ln>
        </p:spPr>
      </p:pic>
      <p:sp>
        <p:nvSpPr>
          <p:cNvPr id="123" name="CustomShape 2"/>
          <p:cNvSpPr/>
          <p:nvPr/>
        </p:nvSpPr>
        <p:spPr>
          <a:xfrm>
            <a:off x="250920" y="1844640"/>
            <a:ext cx="1440720" cy="1673280"/>
          </a:xfrm>
          <a:prstGeom prst="rect">
            <a:avLst/>
          </a:prstGeom>
          <a:noFill/>
          <a:ln w="9360">
            <a:noFill/>
          </a:ln>
        </p:spPr>
        <p:txBody>
          <a:bodyPr bIns="45000" lIns="90000" rIns="90000" tIns="45000"/>
          <a:p>
            <a:pPr>
              <a:lnSpc>
                <a:spcPct val="100000"/>
              </a:lnSpc>
            </a:pPr>
            <a:r>
              <a:rPr b="1" lang="fr-FR" sz="1400">
                <a:solidFill>
                  <a:srgbClr val="000099"/>
                </a:solidFill>
                <a:latin typeface="Arial"/>
              </a:rPr>
              <a:t>De très nombreux décrochages socio-économiques par rapport aux autres départements français</a:t>
            </a:r>
            <a:endParaRPr/>
          </a:p>
          <a:p>
            <a:pPr>
              <a:lnSpc>
                <a:spcPct val="100000"/>
              </a:lnSpc>
            </a:pPr>
            <a:endParaRPr/>
          </a:p>
          <a:p>
            <a:pPr>
              <a:lnSpc>
                <a:spcPct val="100000"/>
              </a:lnSpc>
            </a:pPr>
            <a:r>
              <a:rPr b="1" lang="fr-FR" sz="1000">
                <a:solidFill>
                  <a:srgbClr val="000099"/>
                </a:solidFill>
                <a:latin typeface="Arial"/>
              </a:rPr>
              <a:t>(source : Insee/indicateurs départementaux)</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4" name="CustomShape 1"/>
          <p:cNvSpPr/>
          <p:nvPr/>
        </p:nvSpPr>
        <p:spPr>
          <a:xfrm>
            <a:off x="539640" y="2421000"/>
            <a:ext cx="8168400" cy="455760"/>
          </a:xfrm>
          <a:prstGeom prst="rect">
            <a:avLst/>
          </a:prstGeom>
          <a:noFill/>
          <a:ln w="9360">
            <a:noFill/>
          </a:ln>
        </p:spPr>
        <p:txBody>
          <a:bodyPr bIns="45000" lIns="90000" rIns="90000" tIns="45000"/>
          <a:p>
            <a:pPr algn="ctr">
              <a:lnSpc>
                <a:spcPct val="100000"/>
              </a:lnSpc>
            </a:pPr>
            <a:r>
              <a:rPr lang="fr-FR" sz="2400">
                <a:solidFill>
                  <a:srgbClr val="000000"/>
                </a:solidFill>
                <a:latin typeface="Calibri"/>
              </a:rPr>
              <a:t>Annexes</a:t>
            </a:r>
            <a:endParaRPr/>
          </a:p>
        </p:txBody>
      </p:sp>
      <p:sp>
        <p:nvSpPr>
          <p:cNvPr id="125" name="CustomShape 2"/>
          <p:cNvSpPr/>
          <p:nvPr/>
        </p:nvSpPr>
        <p:spPr>
          <a:xfrm>
            <a:off x="1476360" y="189000"/>
            <a:ext cx="6766920" cy="821520"/>
          </a:xfrm>
          <a:prstGeom prst="rect">
            <a:avLst/>
          </a:prstGeom>
          <a:noFill/>
          <a:ln w="9360">
            <a:noFill/>
          </a:ln>
        </p:spPr>
        <p:txBody>
          <a:bodyPr bIns="45000" lIns="90000" rIns="90000" tIns="45000"/>
          <a:p>
            <a:pPr algn="ctr">
              <a:lnSpc>
                <a:spcPct val="100000"/>
              </a:lnSpc>
            </a:pPr>
            <a:r>
              <a:rPr b="1" lang="fr-FR" sz="2400">
                <a:solidFill>
                  <a:srgbClr val="000099"/>
                </a:solidFill>
                <a:latin typeface="Calibri"/>
              </a:rPr>
              <a:t>Qu’est-ce que le « vivre ensemble » en Guyane ? Quelle mise en œuvre de politique publique ?</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6" name="CustomShape 1"/>
          <p:cNvSpPr/>
          <p:nvPr/>
        </p:nvSpPr>
        <p:spPr>
          <a:xfrm>
            <a:off x="250920" y="158760"/>
            <a:ext cx="8641800" cy="821520"/>
          </a:xfrm>
          <a:prstGeom prst="rect">
            <a:avLst/>
          </a:prstGeom>
          <a:noFill/>
          <a:ln w="9360">
            <a:noFill/>
          </a:ln>
        </p:spPr>
        <p:txBody>
          <a:bodyPr bIns="45000" lIns="90000" rIns="90000" tIns="45000"/>
          <a:p>
            <a:pPr algn="ctr">
              <a:lnSpc>
                <a:spcPct val="100000"/>
              </a:lnSpc>
            </a:pPr>
            <a:r>
              <a:rPr b="1" lang="fr-FR" sz="2400">
                <a:solidFill>
                  <a:srgbClr val="000099"/>
                </a:solidFill>
                <a:latin typeface="Calibri"/>
              </a:rPr>
              <a:t>Qu’est-ce que le « vivre ensemble » en Guyane ? </a:t>
            </a:r>
            <a:endParaRPr/>
          </a:p>
          <a:p>
            <a:pPr algn="ctr">
              <a:lnSpc>
                <a:spcPct val="100000"/>
              </a:lnSpc>
            </a:pPr>
            <a:r>
              <a:rPr b="1" lang="fr-FR" sz="2400">
                <a:solidFill>
                  <a:srgbClr val="000099"/>
                </a:solidFill>
                <a:latin typeface="Calibri"/>
              </a:rPr>
              <a:t>Quelle mise en œuvre de politique publique ?</a:t>
            </a:r>
            <a:endParaRPr/>
          </a:p>
        </p:txBody>
      </p:sp>
      <p:sp>
        <p:nvSpPr>
          <p:cNvPr id="127" name="CustomShape 2"/>
          <p:cNvSpPr/>
          <p:nvPr/>
        </p:nvSpPr>
        <p:spPr>
          <a:xfrm>
            <a:off x="324000" y="1071720"/>
            <a:ext cx="8568720" cy="3747240"/>
          </a:xfrm>
          <a:prstGeom prst="rect">
            <a:avLst/>
          </a:prstGeom>
          <a:noFill/>
          <a:ln w="9360">
            <a:noFill/>
          </a:ln>
        </p:spPr>
        <p:txBody>
          <a:bodyPr bIns="45000" lIns="90000" rIns="90000" tIns="45000"/>
          <a:p>
            <a:pPr>
              <a:lnSpc>
                <a:spcPct val="100000"/>
              </a:lnSpc>
            </a:pPr>
            <a:r>
              <a:rPr b="1" i="1" lang="fr-FR" u="sng">
                <a:solidFill>
                  <a:srgbClr val="000000"/>
                </a:solidFill>
                <a:latin typeface="Candara"/>
              </a:rPr>
              <a:t>La notion de cohésion sociale limitée au respect de la diversité culturelle</a:t>
            </a:r>
            <a:endParaRPr/>
          </a:p>
          <a:p>
            <a:pPr>
              <a:lnSpc>
                <a:spcPct val="100000"/>
              </a:lnSpc>
            </a:pPr>
            <a:endParaRPr/>
          </a:p>
          <a:p>
            <a:pPr>
              <a:lnSpc>
                <a:spcPct val="100000"/>
              </a:lnSpc>
            </a:pPr>
            <a:r>
              <a:rPr i="1" lang="fr-FR">
                <a:solidFill>
                  <a:srgbClr val="000000"/>
                </a:solidFill>
                <a:latin typeface="Candara"/>
              </a:rPr>
              <a:t>« </a:t>
            </a:r>
            <a:r>
              <a:rPr lang="fr-FR">
                <a:solidFill>
                  <a:srgbClr val="000000"/>
                </a:solidFill>
                <a:latin typeface="Candara"/>
              </a:rPr>
              <a:t>La cohésion sociale</a:t>
            </a:r>
            <a:endParaRPr/>
          </a:p>
          <a:p>
            <a:pPr>
              <a:lnSpc>
                <a:spcPct val="100000"/>
              </a:lnSpc>
            </a:pPr>
            <a:r>
              <a:rPr lang="fr-FR">
                <a:solidFill>
                  <a:srgbClr val="000000"/>
                </a:solidFill>
                <a:latin typeface="Candara"/>
              </a:rPr>
              <a:t>Jusqu’ici, les communautés qui vivaient en Guyane, ont entretenu peu de relations entre elles, hormis des relations économiques. Aussi demeurent-elles relativement cloisonnées. </a:t>
            </a:r>
            <a:endParaRPr/>
          </a:p>
          <a:p>
            <a:pPr>
              <a:lnSpc>
                <a:spcPct val="100000"/>
              </a:lnSpc>
            </a:pPr>
            <a:r>
              <a:rPr lang="fr-FR">
                <a:solidFill>
                  <a:srgbClr val="000000"/>
                </a:solidFill>
                <a:latin typeface="Candara"/>
              </a:rPr>
              <a:t>Cela favorise l’exclusion sociale, contre laquelle les politiques menées jusqu’à ce jour sont peu efficaces. En effet, en comparaison avec la forte précarité observée en Guyane, les aides accordées demeurent relativement faibles. A cela vient s’ajouter un ensemble de difficultés récurrentes. L’insuffisance et la précarité des aides accordées aux organismes de lutte contre l’exclusion n’encouragent pas la création de nouvelles structures d’accueil pour les exclus et les jeunes délinquants. Quant à l’encadrement social, il fait cruellement défaut, et le problème est aggravé lorsqu’il s’agit de la prise en charge des problèmes spécifiques aux populations immigrées.</a:t>
            </a:r>
            <a:endParaRPr/>
          </a:p>
          <a:p>
            <a:pPr>
              <a:lnSpc>
                <a:spcPct val="100000"/>
              </a:lnSpc>
            </a:pPr>
            <a:r>
              <a:rPr lang="fr-FR">
                <a:solidFill>
                  <a:srgbClr val="000000"/>
                </a:solidFill>
                <a:latin typeface="Candara"/>
              </a:rPr>
              <a:t>L’augmentation rapide du nombre d’exclus, la montée de la délinquance chez les jeunes et l’accroissement de l’insécurité, tels sont quelques-uns des effets négatifs qui peuvent être constatés aujourd’hui » </a:t>
            </a:r>
            <a:endParaRPr/>
          </a:p>
          <a:p>
            <a:pPr>
              <a:lnSpc>
                <a:spcPct val="100000"/>
              </a:lnSpc>
            </a:pPr>
            <a:endParaRPr/>
          </a:p>
          <a:p>
            <a:pPr>
              <a:lnSpc>
                <a:spcPct val="100000"/>
              </a:lnSpc>
            </a:pPr>
            <a:r>
              <a:rPr i="1" lang="fr-FR" sz="1000">
                <a:solidFill>
                  <a:srgbClr val="000000"/>
                </a:solidFill>
                <a:latin typeface="Candara"/>
              </a:rPr>
              <a:t>(Conseil régional de Guyane, « Agenda 21 régional de la Guyane », Document de travail, juin 2005, p.62)</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CustomShape 1"/>
          <p:cNvSpPr/>
          <p:nvPr/>
        </p:nvSpPr>
        <p:spPr>
          <a:xfrm>
            <a:off x="539640" y="1341360"/>
            <a:ext cx="8168400" cy="3132000"/>
          </a:xfrm>
          <a:prstGeom prst="rect">
            <a:avLst/>
          </a:prstGeom>
          <a:noFill/>
          <a:ln w="9360">
            <a:noFill/>
          </a:ln>
        </p:spPr>
        <p:txBody>
          <a:bodyPr bIns="45000" lIns="90000" rIns="90000" tIns="45000"/>
          <a:p>
            <a:pPr algn="just">
              <a:lnSpc>
                <a:spcPct val="100000"/>
              </a:lnSpc>
            </a:pPr>
            <a:endParaRPr/>
          </a:p>
          <a:p>
            <a:pPr algn="just">
              <a:lnSpc>
                <a:spcPct val="100000"/>
              </a:lnSpc>
            </a:pPr>
            <a:endParaRPr/>
          </a:p>
          <a:p>
            <a:pPr>
              <a:lnSpc>
                <a:spcPct val="100000"/>
              </a:lnSpc>
            </a:pPr>
            <a:r>
              <a:rPr lang="fr-FR" sz="1600">
                <a:solidFill>
                  <a:srgbClr val="000000"/>
                </a:solidFill>
                <a:latin typeface="Arial"/>
              </a:rPr>
              <a:t>« </a:t>
            </a:r>
            <a:r>
              <a:rPr i="1" lang="fr-FR" sz="1600">
                <a:solidFill>
                  <a:srgbClr val="000000"/>
                </a:solidFill>
                <a:latin typeface="Arial"/>
              </a:rPr>
              <a:t>Crise de l’identité culturelle</a:t>
            </a:r>
            <a:endParaRPr/>
          </a:p>
          <a:p>
            <a:pPr>
              <a:lnSpc>
                <a:spcPct val="100000"/>
              </a:lnSpc>
            </a:pPr>
            <a:r>
              <a:rPr lang="fr-FR" sz="1600">
                <a:solidFill>
                  <a:srgbClr val="000000"/>
                </a:solidFill>
                <a:latin typeface="Arial"/>
              </a:rPr>
              <a:t>Les sociétés et les cultures de Guyane sont confrontées à la gestion d’un lourd passé historique, qui est lié à l’effacement total ou partiel de certaines cultures. Cela est la conséquence des contacts avec les civilisations occidentales. Les problèmes que pose cette confrontation ne sont pas appréhendés d’une façon assez dynamique et positive. La coexistence d’expressions culturelles diverses et leur  métissage posent la question de l’identité guyanaise. On constate un appauvrissement des connaissances et des savoir-faire traditionnels ; la principale raison en est la perte de repères culturels dans de nombreuses communautés. » </a:t>
            </a:r>
            <a:endParaRPr/>
          </a:p>
          <a:p>
            <a:pPr>
              <a:lnSpc>
                <a:spcPct val="100000"/>
              </a:lnSpc>
            </a:pPr>
            <a:r>
              <a:rPr lang="fr-FR" sz="1200">
                <a:solidFill>
                  <a:srgbClr val="000000"/>
                </a:solidFill>
                <a:latin typeface="Arial"/>
              </a:rPr>
              <a:t>Conseil régional de Guyane, « Agenda 21 régional de la Guyane », Document de travail, juin 2005 </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
        <p:nvSpPr>
          <p:cNvPr id="129" name="CustomShape 2"/>
          <p:cNvSpPr/>
          <p:nvPr/>
        </p:nvSpPr>
        <p:spPr>
          <a:xfrm>
            <a:off x="1476360" y="189000"/>
            <a:ext cx="6766920" cy="821520"/>
          </a:xfrm>
          <a:prstGeom prst="rect">
            <a:avLst/>
          </a:prstGeom>
          <a:noFill/>
          <a:ln w="9360">
            <a:noFill/>
          </a:ln>
        </p:spPr>
        <p:txBody>
          <a:bodyPr bIns="45000" lIns="90000" rIns="90000" tIns="45000"/>
          <a:p>
            <a:pPr algn="ctr">
              <a:lnSpc>
                <a:spcPct val="100000"/>
              </a:lnSpc>
            </a:pPr>
            <a:r>
              <a:rPr b="1" lang="fr-FR" sz="2400">
                <a:solidFill>
                  <a:srgbClr val="000099"/>
                </a:solidFill>
                <a:latin typeface="Calibri"/>
              </a:rPr>
              <a:t>Qu’est-ce que le « vivre ensemble » en Guyane ? Quelle mise en œuvre de politique publique ?</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0" name="CustomShape 1"/>
          <p:cNvSpPr/>
          <p:nvPr/>
        </p:nvSpPr>
        <p:spPr>
          <a:xfrm>
            <a:off x="539640" y="1484280"/>
            <a:ext cx="8168400" cy="2124720"/>
          </a:xfrm>
          <a:prstGeom prst="rect">
            <a:avLst/>
          </a:prstGeom>
          <a:noFill/>
          <a:ln w="9360">
            <a:noFill/>
          </a:ln>
        </p:spPr>
        <p:txBody>
          <a:bodyPr bIns="45000" lIns="90000" rIns="90000" tIns="45000"/>
          <a:p>
            <a:pPr>
              <a:lnSpc>
                <a:spcPct val="100000"/>
              </a:lnSpc>
            </a:pPr>
            <a:r>
              <a:rPr lang="fr-FR">
                <a:solidFill>
                  <a:srgbClr val="002060"/>
                </a:solidFill>
                <a:latin typeface="Arial"/>
              </a:rPr>
              <a:t>Comprendre les relations familles pour comprendre la société guyanaise </a:t>
            </a:r>
            <a:r>
              <a:rPr lang="fr-FR">
                <a:solidFill>
                  <a:srgbClr val="002060"/>
                </a:solidFill>
                <a:latin typeface="Wingdings"/>
              </a:rPr>
              <a:t></a:t>
            </a:r>
            <a:r>
              <a:rPr lang="fr-FR">
                <a:solidFill>
                  <a:srgbClr val="002060"/>
                </a:solidFill>
                <a:latin typeface="Arial"/>
              </a:rPr>
              <a:t> les transformations d’une société sont toujours liées aux transformations des familles, et inversement</a:t>
            </a:r>
            <a:endParaRPr/>
          </a:p>
          <a:p>
            <a:pPr>
              <a:lnSpc>
                <a:spcPct val="100000"/>
              </a:lnSpc>
            </a:pPr>
            <a:endParaRPr/>
          </a:p>
          <a:p>
            <a:pPr>
              <a:lnSpc>
                <a:spcPct val="100000"/>
              </a:lnSpc>
            </a:pPr>
            <a:r>
              <a:rPr lang="fr-FR">
                <a:solidFill>
                  <a:srgbClr val="002060"/>
                </a:solidFill>
                <a:latin typeface="Arial"/>
              </a:rPr>
              <a:t>Existe-t-il un seul type de famille dans le monde ? Si non, quelles peuvent être les différences ?</a:t>
            </a:r>
            <a:endParaRPr/>
          </a:p>
          <a:p>
            <a:pPr>
              <a:lnSpc>
                <a:spcPct val="100000"/>
              </a:lnSpc>
            </a:pPr>
            <a:endParaRPr/>
          </a:p>
          <a:p>
            <a:pPr>
              <a:lnSpc>
                <a:spcPct val="100000"/>
              </a:lnSpc>
              <a:buFont charset="2" typeface="Wingdings"/>
              <a:buChar char=""/>
            </a:pPr>
            <a:r>
              <a:rPr lang="fr-FR">
                <a:solidFill>
                  <a:srgbClr val="db5353"/>
                </a:solidFill>
                <a:latin typeface="Arial"/>
              </a:rPr>
              <a:t>Quelle(s) famille(s) en Guyane ?</a:t>
            </a:r>
            <a:endParaRPr/>
          </a:p>
          <a:p>
            <a:pPr>
              <a:lnSpc>
                <a:spcPct val="100000"/>
              </a:lnSpc>
            </a:pPr>
            <a:endParaRPr/>
          </a:p>
        </p:txBody>
      </p:sp>
      <p:sp>
        <p:nvSpPr>
          <p:cNvPr id="131" name="CustomShape 2"/>
          <p:cNvSpPr/>
          <p:nvPr/>
        </p:nvSpPr>
        <p:spPr>
          <a:xfrm>
            <a:off x="1476360" y="189000"/>
            <a:ext cx="6766920" cy="821520"/>
          </a:xfrm>
          <a:prstGeom prst="rect">
            <a:avLst/>
          </a:prstGeom>
          <a:noFill/>
          <a:ln w="9360">
            <a:noFill/>
          </a:ln>
        </p:spPr>
        <p:txBody>
          <a:bodyPr bIns="45000" lIns="90000" rIns="90000" tIns="45000"/>
          <a:p>
            <a:pPr algn="ctr">
              <a:lnSpc>
                <a:spcPct val="100000"/>
              </a:lnSpc>
            </a:pPr>
            <a:r>
              <a:rPr b="1" lang="fr-FR" sz="2400">
                <a:solidFill>
                  <a:srgbClr val="000099"/>
                </a:solidFill>
                <a:latin typeface="Calibri"/>
              </a:rPr>
              <a:t>Qu’est-ce que le « vivre ensemble » en Guyane ? Quelle mise en œuvre de politique publique ?</a:t>
            </a:r>
            <a:endParaRPr/>
          </a:p>
        </p:txBody>
      </p:sp>
      <p:graphicFrame>
        <p:nvGraphicFramePr>
          <p:cNvPr id="132" name="Table 3"/>
          <p:cNvGraphicFramePr/>
          <p:nvPr/>
        </p:nvGraphicFramePr>
        <p:xfrm>
          <a:off x="1403280" y="4292640"/>
          <a:ext cx="6336720" cy="1920240"/>
        </p:xfrm>
        <a:graphic>
          <a:graphicData uri="http://schemas.openxmlformats.org/drawingml/2006/table">
            <a:tbl>
              <a:tblPr/>
              <a:tblGrid>
                <a:gridCol w="927000"/>
                <a:gridCol w="1081080"/>
                <a:gridCol w="1779480"/>
                <a:gridCol w="2549160"/>
              </a:tblGrid>
              <a:tr h="343440">
                <a:tc>
                  <a:txBody>
                    <a:bodyPr wrap="none"/>
                    <a:p>
                      <a:pPr>
                        <a:lnSpc>
                          <a:spcPct val="100000"/>
                        </a:lnSpc>
                      </a:pPr>
                      <a:r>
                        <a:rPr lang="fr-FR" sz="1200">
                          <a:solidFill>
                            <a:srgbClr val="ffffff"/>
                          </a:solidFill>
                          <a:latin typeface="Arial"/>
                        </a:rPr>
                        <a:t> </a:t>
                      </a:r>
                      <a:endParaRPr/>
                    </a:p>
                  </a:txBody>
                  <a:tcPr/>
                </a:tc>
                <a:tc>
                  <a:txBody>
                    <a:bodyPr wrap="none"/>
                    <a:p>
                      <a:pPr algn="ctr">
                        <a:lnSpc>
                          <a:spcPct val="100000"/>
                        </a:lnSpc>
                      </a:pPr>
                      <a:r>
                        <a:rPr b="1" lang="fr-FR" sz="1200">
                          <a:solidFill>
                            <a:srgbClr val="ffffff"/>
                          </a:solidFill>
                          <a:latin typeface="Arial"/>
                        </a:rPr>
                        <a:t>Famille :</a:t>
                      </a:r>
                      <a:endParaRPr/>
                    </a:p>
                  </a:txBody>
                  <a:tcPr/>
                </a:tc>
                <a:tc>
                  <a:tcPr/>
                </a:tc>
                <a:tc>
                  <a:tcPr/>
                </a:tc>
              </a:tr>
              <a:tr h="343440">
                <a:tc>
                  <a:txBody>
                    <a:bodyPr wrap="none"/>
                    <a:p>
                      <a:pPr algn="ctr">
                        <a:lnSpc>
                          <a:spcPct val="100000"/>
                        </a:lnSpc>
                      </a:pPr>
                      <a:r>
                        <a:rPr lang="fr-FR" sz="1200">
                          <a:solidFill>
                            <a:srgbClr val="000000"/>
                          </a:solidFill>
                          <a:latin typeface="Arial"/>
                        </a:rPr>
                        <a:t>Egalitaire</a:t>
                      </a:r>
                      <a:endParaRPr/>
                    </a:p>
                  </a:txBody>
                  <a:tcPr/>
                </a:tc>
                <a:tc>
                  <a:txBody>
                    <a:bodyPr wrap="none"/>
                    <a:p>
                      <a:pPr algn="ctr">
                        <a:lnSpc>
                          <a:spcPct val="100000"/>
                        </a:lnSpc>
                      </a:pPr>
                      <a:r>
                        <a:rPr lang="fr-FR" sz="1200">
                          <a:solidFill>
                            <a:srgbClr val="000000"/>
                          </a:solidFill>
                          <a:latin typeface="Arial"/>
                        </a:rPr>
                        <a:t>Inégalitaire</a:t>
                      </a:r>
                      <a:endParaRPr/>
                    </a:p>
                  </a:txBody>
                  <a:tcPr/>
                </a:tc>
                <a:tc>
                  <a:tcPr/>
                </a:tc>
                <a:tc>
                  <a:tcPr/>
                </a:tc>
              </a:tr>
              <a:tr h="603720">
                <a:tc>
                  <a:txBody>
                    <a:bodyPr wrap="none"/>
                    <a:p>
                      <a:pPr>
                        <a:lnSpc>
                          <a:spcPct val="100000"/>
                        </a:lnSpc>
                      </a:pPr>
                      <a:r>
                        <a:rPr lang="fr-FR" sz="1200">
                          <a:solidFill>
                            <a:srgbClr val="ffffff"/>
                          </a:solidFill>
                          <a:latin typeface="Arial"/>
                        </a:rPr>
                        <a:t>Famille :</a:t>
                      </a:r>
                      <a:endParaRPr/>
                    </a:p>
                  </a:txBody>
                  <a:tcPr/>
                </a:tc>
                <a:tc>
                  <a:txBody>
                    <a:bodyPr wrap="none"/>
                    <a:p>
                      <a:pPr>
                        <a:lnSpc>
                          <a:spcPct val="100000"/>
                        </a:lnSpc>
                      </a:pPr>
                      <a:r>
                        <a:rPr lang="fr-FR" sz="1200">
                          <a:solidFill>
                            <a:srgbClr val="000000"/>
                          </a:solidFill>
                          <a:latin typeface="Arial"/>
                        </a:rPr>
                        <a:t>Autoritaire</a:t>
                      </a:r>
                      <a:endParaRPr/>
                    </a:p>
                  </a:txBody>
                  <a:tcPr/>
                </a:tc>
                <a:tc>
                  <a:txBody>
                    <a:bodyPr wrap="none"/>
                    <a:p>
                      <a:pPr>
                        <a:lnSpc>
                          <a:spcPct val="100000"/>
                        </a:lnSpc>
                      </a:pPr>
                      <a:r>
                        <a:rPr lang="fr-FR" sz="1200">
                          <a:solidFill>
                            <a:srgbClr val="000000"/>
                          </a:solidFill>
                          <a:latin typeface="Arial"/>
                        </a:rPr>
                        <a:t>Famille communautaire</a:t>
                      </a:r>
                      <a:endParaRPr/>
                    </a:p>
                    <a:p>
                      <a:pPr>
                        <a:lnSpc>
                          <a:spcPct val="100000"/>
                        </a:lnSpc>
                      </a:pPr>
                      <a:r>
                        <a:rPr lang="fr-FR" sz="1200">
                          <a:solidFill>
                            <a:srgbClr val="000000"/>
                          </a:solidFill>
                          <a:latin typeface="Arial"/>
                        </a:rPr>
                        <a:t>Chine, Russie</a:t>
                      </a:r>
                      <a:endParaRPr/>
                    </a:p>
                  </a:txBody>
                  <a:tcPr/>
                </a:tc>
                <a:tc>
                  <a:txBody>
                    <a:bodyPr wrap="none"/>
                    <a:p>
                      <a:pPr>
                        <a:lnSpc>
                          <a:spcPct val="100000"/>
                        </a:lnSpc>
                      </a:pPr>
                      <a:r>
                        <a:rPr lang="fr-FR" sz="1200">
                          <a:solidFill>
                            <a:srgbClr val="000000"/>
                          </a:solidFill>
                          <a:latin typeface="Arial"/>
                        </a:rPr>
                        <a:t>Famille souche</a:t>
                      </a:r>
                      <a:endParaRPr/>
                    </a:p>
                    <a:p>
                      <a:pPr>
                        <a:lnSpc>
                          <a:spcPct val="100000"/>
                        </a:lnSpc>
                      </a:pPr>
                      <a:r>
                        <a:rPr lang="fr-FR" sz="1200">
                          <a:solidFill>
                            <a:srgbClr val="000000"/>
                          </a:solidFill>
                          <a:latin typeface="Arial"/>
                        </a:rPr>
                        <a:t>Allemagne, Japon, Corée</a:t>
                      </a:r>
                      <a:endParaRPr/>
                    </a:p>
                    <a:p>
                      <a:pPr>
                        <a:lnSpc>
                          <a:spcPct val="100000"/>
                        </a:lnSpc>
                      </a:pPr>
                      <a:r>
                        <a:rPr lang="fr-FR" sz="1200">
                          <a:solidFill>
                            <a:srgbClr val="000000"/>
                          </a:solidFill>
                          <a:latin typeface="Arial"/>
                        </a:rPr>
                        <a:t>Alsace, Lyonnais, Bretagne, Sud-Ouest</a:t>
                      </a:r>
                      <a:endParaRPr/>
                    </a:p>
                  </a:txBody>
                  <a:tcPr/>
                </a:tc>
              </a:tr>
              <a:tr h="603720">
                <a:tc>
                  <a:txBody>
                    <a:bodyPr wrap="none"/>
                    <a:p>
                      <a:pPr>
                        <a:lnSpc>
                          <a:spcPct val="100000"/>
                        </a:lnSpc>
                      </a:pPr>
                      <a:r>
                        <a:rPr lang="fr-FR" sz="1200">
                          <a:solidFill>
                            <a:srgbClr val="000000"/>
                          </a:solidFill>
                          <a:latin typeface="Arial"/>
                        </a:rPr>
                        <a:t>Non-autoritaire</a:t>
                      </a:r>
                      <a:endParaRPr/>
                    </a:p>
                  </a:txBody>
                  <a:tcPr/>
                </a:tc>
                <a:tc>
                  <a:txBody>
                    <a:bodyPr wrap="none"/>
                    <a:p>
                      <a:pPr>
                        <a:lnSpc>
                          <a:spcPct val="100000"/>
                        </a:lnSpc>
                      </a:pPr>
                      <a:r>
                        <a:rPr lang="fr-FR" sz="1200">
                          <a:solidFill>
                            <a:srgbClr val="000000"/>
                          </a:solidFill>
                          <a:latin typeface="Arial"/>
                        </a:rPr>
                        <a:t>Famille nucléaire</a:t>
                      </a:r>
                      <a:endParaRPr/>
                    </a:p>
                    <a:p>
                      <a:pPr>
                        <a:lnSpc>
                          <a:spcPct val="100000"/>
                        </a:lnSpc>
                      </a:pPr>
                      <a:r>
                        <a:rPr lang="fr-FR" sz="1200">
                          <a:solidFill>
                            <a:srgbClr val="000000"/>
                          </a:solidFill>
                          <a:latin typeface="Arial"/>
                        </a:rPr>
                        <a:t>Ile de France, Marseille</a:t>
                      </a:r>
                      <a:endParaRPr/>
                    </a:p>
                  </a:txBody>
                  <a:tcPr/>
                </a:tc>
                <a:tc>
                  <a:txBody>
                    <a:bodyPr wrap="none"/>
                    <a:p>
                      <a:pPr>
                        <a:lnSpc>
                          <a:spcPct val="100000"/>
                        </a:lnSpc>
                      </a:pPr>
                      <a:r>
                        <a:rPr lang="fr-FR" sz="1200">
                          <a:solidFill>
                            <a:srgbClr val="000000"/>
                          </a:solidFill>
                          <a:latin typeface="Arial"/>
                        </a:rPr>
                        <a:t>Famille nucléaire absolue</a:t>
                      </a:r>
                      <a:endParaRPr/>
                    </a:p>
                    <a:p>
                      <a:pPr>
                        <a:lnSpc>
                          <a:spcPct val="100000"/>
                        </a:lnSpc>
                      </a:pPr>
                      <a:r>
                        <a:rPr lang="fr-FR" sz="1200">
                          <a:solidFill>
                            <a:srgbClr val="000000"/>
                          </a:solidFill>
                          <a:latin typeface="Arial"/>
                        </a:rPr>
                        <a:t>Angleterre, Etats-Unis</a:t>
                      </a:r>
                      <a:endParaRPr/>
                    </a:p>
                    <a:p>
                      <a:pPr>
                        <a:lnSpc>
                          <a:spcPct val="100000"/>
                        </a:lnSpc>
                      </a:pPr>
                      <a:r>
                        <a:rPr lang="fr-FR" sz="1200">
                          <a:solidFill>
                            <a:srgbClr val="000000"/>
                          </a:solidFill>
                          <a:latin typeface="Arial"/>
                        </a:rPr>
                        <a:t>Limousin</a:t>
                      </a:r>
                      <a:endParaRPr/>
                    </a:p>
                  </a:txBody>
                  <a:tcPr/>
                </a:tc>
                <a:tc>
                  <a:tcPr/>
                </a:tc>
              </a:tr>
            </a:tbl>
          </a:graphicData>
        </a:graphic>
      </p:graphicFrame>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3" name="Image 3"/>
          <p:cNvPicPr/>
          <p:nvPr/>
        </p:nvPicPr>
        <p:blipFill>
          <a:blip r:embed="rId1"/>
          <a:srcRect b="123014" l="424344" r="-189326" t="755426"/>
          <a:stretch>
            <a:fillRect/>
          </a:stretch>
        </p:blipFill>
        <p:spPr>
          <a:xfrm>
            <a:off x="1116000" y="1413000"/>
            <a:ext cx="6233400" cy="5214240"/>
          </a:xfrm>
          <a:prstGeom prst="rect">
            <a:avLst/>
          </a:prstGeom>
          <a:ln w="9360">
            <a:noFill/>
          </a:ln>
        </p:spPr>
      </p:pic>
      <p:sp>
        <p:nvSpPr>
          <p:cNvPr id="134" name="CustomShape 1"/>
          <p:cNvSpPr/>
          <p:nvPr/>
        </p:nvSpPr>
        <p:spPr>
          <a:xfrm>
            <a:off x="611280" y="260280"/>
            <a:ext cx="8136720" cy="455760"/>
          </a:xfrm>
          <a:prstGeom prst="rect">
            <a:avLst/>
          </a:prstGeom>
          <a:noFill/>
          <a:ln w="9360">
            <a:noFill/>
          </a:ln>
        </p:spPr>
        <p:txBody>
          <a:bodyPr bIns="45000" lIns="90000" rIns="90000" tIns="45000"/>
          <a:p>
            <a:pPr algn="ctr">
              <a:lnSpc>
                <a:spcPct val="100000"/>
              </a:lnSpc>
            </a:pPr>
            <a:r>
              <a:rPr b="1" lang="fr-FR" sz="2400">
                <a:solidFill>
                  <a:srgbClr val="000099"/>
                </a:solidFill>
                <a:latin typeface="Calibri"/>
              </a:rPr>
              <a:t>Interroger une notion floue : la « cohésion sociale »</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5" name="CustomShape 1"/>
          <p:cNvSpPr/>
          <p:nvPr/>
        </p:nvSpPr>
        <p:spPr>
          <a:xfrm>
            <a:off x="1476360" y="189000"/>
            <a:ext cx="6766920" cy="364320"/>
          </a:xfrm>
          <a:prstGeom prst="rect">
            <a:avLst/>
          </a:prstGeom>
          <a:noFill/>
          <a:ln w="9360">
            <a:noFill/>
          </a:ln>
        </p:spPr>
        <p:txBody>
          <a:bodyPr bIns="45000" lIns="90000" rIns="90000" tIns="45000"/>
          <a:p>
            <a:pPr algn="ctr">
              <a:lnSpc>
                <a:spcPct val="100000"/>
              </a:lnSpc>
            </a:pPr>
            <a:r>
              <a:rPr b="1" lang="fr-FR">
                <a:solidFill>
                  <a:srgbClr val="000099"/>
                </a:solidFill>
                <a:latin typeface="Arial"/>
              </a:rPr>
              <a:t>Qu’est-ce que le « vivre ensemble » en Guyane ? Quelle mise en œuvre de politique publique ?</a:t>
            </a:r>
            <a:endParaRPr/>
          </a:p>
        </p:txBody>
      </p:sp>
      <p:sp>
        <p:nvSpPr>
          <p:cNvPr id="136" name="CustomShape 2"/>
          <p:cNvSpPr/>
          <p:nvPr/>
        </p:nvSpPr>
        <p:spPr>
          <a:xfrm>
            <a:off x="468360" y="2565360"/>
            <a:ext cx="8240040" cy="364320"/>
          </a:xfrm>
          <a:prstGeom prst="rect">
            <a:avLst/>
          </a:prstGeom>
          <a:noFill/>
          <a:ln w="9360">
            <a:noFill/>
          </a:ln>
        </p:spPr>
        <p:txBody>
          <a:bodyPr bIns="45000" lIns="90000" rIns="90000" tIns="45000"/>
          <a:p>
            <a:pPr algn="just">
              <a:lnSpc>
                <a:spcPct val="100000"/>
              </a:lnSpc>
              <a:buFont charset="2" typeface="Wingdings"/>
              <a:buChar char=""/>
            </a:pPr>
            <a:r>
              <a:rPr b="1" lang="fr-FR">
                <a:solidFill>
                  <a:srgbClr val="000000"/>
                </a:solidFill>
                <a:latin typeface="Candara"/>
              </a:rPr>
              <a:t>Un exemple de démarche intégrée et participative : la Gestion Urbaine de Proximité (GUP)</a:t>
            </a: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7" name="CustomShape 1"/>
          <p:cNvSpPr/>
          <p:nvPr/>
        </p:nvSpPr>
        <p:spPr>
          <a:xfrm>
            <a:off x="1476360" y="189000"/>
            <a:ext cx="6766920" cy="821520"/>
          </a:xfrm>
          <a:prstGeom prst="rect">
            <a:avLst/>
          </a:prstGeom>
          <a:noFill/>
          <a:ln w="9360">
            <a:noFill/>
          </a:ln>
        </p:spPr>
        <p:txBody>
          <a:bodyPr bIns="45000" lIns="90000" rIns="90000" tIns="45000"/>
          <a:p>
            <a:pPr algn="ctr">
              <a:lnSpc>
                <a:spcPct val="100000"/>
              </a:lnSpc>
            </a:pPr>
            <a:r>
              <a:rPr b="1" lang="fr-FR" sz="2400">
                <a:solidFill>
                  <a:srgbClr val="000099"/>
                </a:solidFill>
                <a:latin typeface="Calibri"/>
              </a:rPr>
              <a:t>Qu’est-ce que le « vivre ensemble » en Guyane ? Quelle mise en œuvre de politique publique ?</a:t>
            </a:r>
            <a:endParaRPr/>
          </a:p>
        </p:txBody>
      </p:sp>
      <p:sp>
        <p:nvSpPr>
          <p:cNvPr id="138" name="CustomShape 2"/>
          <p:cNvSpPr/>
          <p:nvPr/>
        </p:nvSpPr>
        <p:spPr>
          <a:xfrm>
            <a:off x="468360" y="1424160"/>
            <a:ext cx="4177440" cy="1794960"/>
          </a:xfrm>
          <a:prstGeom prst="rect">
            <a:avLst/>
          </a:prstGeom>
          <a:solidFill>
            <a:srgbClr val="dcebef"/>
          </a:solidFill>
          <a:ln>
            <a:noFill/>
          </a:ln>
        </p:spPr>
        <p:txBody>
          <a:bodyPr bIns="45000" lIns="90000" rIns="90000" tIns="45000"/>
          <a:p>
            <a:pPr algn="just">
              <a:lnSpc>
                <a:spcPct val="100000"/>
              </a:lnSpc>
              <a:buFont charset="2" typeface="Wingdings"/>
              <a:buChar char=""/>
            </a:pPr>
            <a:r>
              <a:rPr b="1" lang="fr-FR" sz="1400">
                <a:solidFill>
                  <a:srgbClr val="000000"/>
                </a:solidFill>
                <a:latin typeface="Candara"/>
              </a:rPr>
              <a:t>Qu’est-ce que la GUP?</a:t>
            </a:r>
            <a:endParaRPr/>
          </a:p>
          <a:p>
            <a:pPr algn="just">
              <a:lnSpc>
                <a:spcPct val="100000"/>
              </a:lnSpc>
            </a:pPr>
            <a:endParaRPr/>
          </a:p>
          <a:p>
            <a:pPr algn="just">
              <a:lnSpc>
                <a:spcPct val="100000"/>
              </a:lnSpc>
            </a:pPr>
            <a:r>
              <a:rPr lang="fr-FR" sz="1400">
                <a:solidFill>
                  <a:srgbClr val="000000"/>
                </a:solidFill>
                <a:latin typeface="Candara"/>
              </a:rPr>
              <a:t>La GUP : Gestion Urbaine de Proximité, est un outil mis en place par l’Etat dès les années 90 afin de combler les erreurs de gestion sur le parc locatif social. </a:t>
            </a:r>
            <a:endParaRPr/>
          </a:p>
          <a:p>
            <a:pPr algn="just">
              <a:lnSpc>
                <a:spcPct val="100000"/>
              </a:lnSpc>
            </a:pPr>
            <a:r>
              <a:rPr lang="fr-FR" sz="1400">
                <a:solidFill>
                  <a:srgbClr val="000000"/>
                </a:solidFill>
                <a:latin typeface="Candara"/>
              </a:rPr>
              <a:t>Dans le cadre du PNRU (Programme National de Rénovation Urbaine), il s’agit d’une démarche obligatoire qui </a:t>
            </a:r>
            <a:r>
              <a:rPr b="1" lang="fr-FR" sz="1400">
                <a:solidFill>
                  <a:srgbClr val="000000"/>
                </a:solidFill>
                <a:latin typeface="Candara"/>
              </a:rPr>
              <a:t>contribue à la réussite du projet ANRU</a:t>
            </a:r>
            <a:r>
              <a:rPr lang="fr-FR" sz="1400">
                <a:solidFill>
                  <a:srgbClr val="000000"/>
                </a:solidFill>
                <a:latin typeface="Candara"/>
              </a:rPr>
              <a:t>, vise à </a:t>
            </a:r>
            <a:r>
              <a:rPr b="1" lang="fr-FR" sz="1400">
                <a:solidFill>
                  <a:srgbClr val="000000"/>
                </a:solidFill>
                <a:latin typeface="Candara"/>
              </a:rPr>
              <a:t>améliorer l’image du quartier </a:t>
            </a:r>
            <a:r>
              <a:rPr lang="fr-FR" sz="1400">
                <a:solidFill>
                  <a:srgbClr val="000000"/>
                </a:solidFill>
                <a:latin typeface="Candara"/>
              </a:rPr>
              <a:t>rénové et favorise la </a:t>
            </a:r>
            <a:r>
              <a:rPr b="1" lang="fr-FR" sz="1400">
                <a:solidFill>
                  <a:srgbClr val="000000"/>
                </a:solidFill>
                <a:latin typeface="Candara"/>
              </a:rPr>
              <a:t>pérennisation des investissement</a:t>
            </a:r>
            <a:r>
              <a:rPr lang="fr-FR" sz="1400">
                <a:solidFill>
                  <a:srgbClr val="000000"/>
                </a:solidFill>
                <a:latin typeface="Candara"/>
              </a:rPr>
              <a:t> réalisés. </a:t>
            </a:r>
            <a:endParaRPr/>
          </a:p>
          <a:p>
            <a:pPr algn="just">
              <a:lnSpc>
                <a:spcPct val="100000"/>
              </a:lnSpc>
            </a:pPr>
            <a:endParaRPr/>
          </a:p>
        </p:txBody>
      </p:sp>
      <p:sp>
        <p:nvSpPr>
          <p:cNvPr id="139" name="CustomShape 3"/>
          <p:cNvSpPr/>
          <p:nvPr/>
        </p:nvSpPr>
        <p:spPr>
          <a:xfrm>
            <a:off x="468360" y="4282920"/>
            <a:ext cx="4177440" cy="1368720"/>
          </a:xfrm>
          <a:prstGeom prst="rect">
            <a:avLst/>
          </a:prstGeom>
          <a:noFill/>
          <a:ln>
            <a:noFill/>
          </a:ln>
        </p:spPr>
        <p:txBody>
          <a:bodyPr bIns="45000" lIns="90000" rIns="90000" tIns="45000"/>
          <a:p>
            <a:pPr algn="just">
              <a:lnSpc>
                <a:spcPct val="100000"/>
              </a:lnSpc>
              <a:buFont charset="2" typeface="Wingdings"/>
              <a:buChar char=""/>
            </a:pPr>
            <a:r>
              <a:rPr b="1" lang="fr-FR" sz="1400">
                <a:solidFill>
                  <a:srgbClr val="000000"/>
                </a:solidFill>
                <a:latin typeface="Candara"/>
              </a:rPr>
              <a:t>Comment?</a:t>
            </a:r>
            <a:endParaRPr/>
          </a:p>
          <a:p>
            <a:pPr algn="just">
              <a:lnSpc>
                <a:spcPct val="100000"/>
              </a:lnSpc>
            </a:pPr>
            <a:endParaRPr/>
          </a:p>
          <a:p>
            <a:pPr algn="just">
              <a:lnSpc>
                <a:spcPct val="100000"/>
              </a:lnSpc>
            </a:pPr>
            <a:r>
              <a:rPr b="1" lang="fr-FR" sz="1400">
                <a:solidFill>
                  <a:srgbClr val="527e56"/>
                </a:solidFill>
                <a:latin typeface="Candara"/>
              </a:rPr>
              <a:t>En favorisant une </a:t>
            </a:r>
            <a:r>
              <a:rPr b="1" lang="fr-FR" sz="1400" u="sng">
                <a:solidFill>
                  <a:srgbClr val="527e56"/>
                </a:solidFill>
                <a:latin typeface="Candara"/>
              </a:rPr>
              <a:t>coopération renforcée </a:t>
            </a:r>
            <a:r>
              <a:rPr b="1" lang="fr-FR" sz="1400">
                <a:solidFill>
                  <a:srgbClr val="527e56"/>
                </a:solidFill>
                <a:latin typeface="Candara"/>
              </a:rPr>
              <a:t>entre tous les acteurs concernés par la gestion des quartiers. </a:t>
            </a:r>
            <a:endParaRPr/>
          </a:p>
          <a:p>
            <a:pPr algn="just">
              <a:lnSpc>
                <a:spcPct val="100000"/>
              </a:lnSpc>
            </a:pPr>
            <a:endParaRPr/>
          </a:p>
          <a:p>
            <a:pPr algn="just">
              <a:lnSpc>
                <a:spcPct val="100000"/>
              </a:lnSpc>
            </a:pPr>
            <a:endParaRPr/>
          </a:p>
        </p:txBody>
      </p:sp>
      <p:sp>
        <p:nvSpPr>
          <p:cNvPr id="140" name="CustomShape 4"/>
          <p:cNvSpPr/>
          <p:nvPr/>
        </p:nvSpPr>
        <p:spPr>
          <a:xfrm>
            <a:off x="5003640" y="2762280"/>
            <a:ext cx="3610800" cy="2860560"/>
          </a:xfrm>
          <a:prstGeom prst="rect">
            <a:avLst/>
          </a:prstGeom>
          <a:solidFill>
            <a:srgbClr val="eff5ef"/>
          </a:solidFill>
          <a:ln>
            <a:noFill/>
          </a:ln>
        </p:spPr>
        <p:txBody>
          <a:bodyPr bIns="45000" lIns="90000" rIns="90000" tIns="45000"/>
          <a:p>
            <a:pPr algn="just">
              <a:lnSpc>
                <a:spcPct val="100000"/>
              </a:lnSpc>
              <a:buFont charset="2" typeface="Wingdings"/>
              <a:buChar char=""/>
            </a:pPr>
            <a:r>
              <a:rPr b="1" lang="fr-FR" sz="1400">
                <a:solidFill>
                  <a:srgbClr val="000000"/>
                </a:solidFill>
                <a:latin typeface="Candara"/>
              </a:rPr>
              <a:t>Les habitants sont au cœur du dispositif</a:t>
            </a:r>
            <a:endParaRPr/>
          </a:p>
          <a:p>
            <a:pPr algn="just">
              <a:lnSpc>
                <a:spcPct val="100000"/>
              </a:lnSpc>
            </a:pPr>
            <a:endParaRPr/>
          </a:p>
          <a:p>
            <a:pPr algn="just">
              <a:lnSpc>
                <a:spcPct val="100000"/>
              </a:lnSpc>
            </a:pPr>
            <a:r>
              <a:rPr lang="fr-FR" sz="1400">
                <a:solidFill>
                  <a:srgbClr val="000000"/>
                </a:solidFill>
                <a:latin typeface="Candara"/>
              </a:rPr>
              <a:t>Il s’agit </a:t>
            </a:r>
            <a:r>
              <a:rPr b="1" lang="fr-FR" sz="1400" u="sng">
                <a:solidFill>
                  <a:srgbClr val="000000"/>
                </a:solidFill>
                <a:latin typeface="Candara"/>
              </a:rPr>
              <a:t>d’améliorer la qualité de vie des habitants</a:t>
            </a:r>
            <a:r>
              <a:rPr lang="fr-FR" sz="1400">
                <a:solidFill>
                  <a:srgbClr val="000000"/>
                </a:solidFill>
                <a:latin typeface="Candara"/>
              </a:rPr>
              <a:t> en:</a:t>
            </a:r>
            <a:endParaRPr/>
          </a:p>
          <a:p>
            <a:pPr algn="just">
              <a:lnSpc>
                <a:spcPct val="100000"/>
              </a:lnSpc>
            </a:pPr>
            <a:endParaRPr/>
          </a:p>
          <a:p>
            <a:pPr algn="just">
              <a:lnSpc>
                <a:spcPct val="100000"/>
              </a:lnSpc>
              <a:buFont typeface="Arial"/>
              <a:buChar char="•"/>
            </a:pPr>
            <a:r>
              <a:rPr lang="fr-FR" sz="1400">
                <a:solidFill>
                  <a:srgbClr val="000000"/>
                </a:solidFill>
                <a:latin typeface="Candara"/>
              </a:rPr>
              <a:t>Améliorant la gestion des services et des équipements existants et futurs (anticipation des modalités de gestion)</a:t>
            </a:r>
            <a:endParaRPr/>
          </a:p>
          <a:p>
            <a:pPr algn="just">
              <a:lnSpc>
                <a:spcPct val="100000"/>
              </a:lnSpc>
            </a:pPr>
            <a:endParaRPr/>
          </a:p>
          <a:p>
            <a:pPr algn="just">
              <a:lnSpc>
                <a:spcPct val="100000"/>
              </a:lnSpc>
              <a:buFont typeface="Arial"/>
              <a:buChar char="•"/>
            </a:pPr>
            <a:r>
              <a:rPr lang="fr-FR" sz="1400">
                <a:solidFill>
                  <a:srgbClr val="000000"/>
                </a:solidFill>
                <a:latin typeface="Candara"/>
              </a:rPr>
              <a:t>Adaptant les modalités de gestion du quartier renouvelé en fonction des usages et des besoins des habitants</a:t>
            </a:r>
            <a:endParaRPr/>
          </a:p>
          <a:p>
            <a:pPr algn="just">
              <a:lnSpc>
                <a:spcPct val="100000"/>
              </a:lnSpc>
            </a:pPr>
            <a:endParaRPr/>
          </a:p>
          <a:p>
            <a:pPr algn="just">
              <a:lnSpc>
                <a:spcPct val="100000"/>
              </a:lnSpc>
              <a:buFont typeface="Arial"/>
              <a:buChar char="•"/>
            </a:pPr>
            <a:r>
              <a:rPr lang="fr-FR" sz="1400">
                <a:solidFill>
                  <a:srgbClr val="000000"/>
                </a:solidFill>
                <a:latin typeface="Candara"/>
              </a:rPr>
              <a:t>Impliquant les habitants dans la transformation de leur quartier en amont, pendant et en aval</a:t>
            </a:r>
            <a:endParaRPr/>
          </a:p>
          <a:p>
            <a:pPr algn="just">
              <a:lnSpc>
                <a:spcPct val="100000"/>
              </a:lnSpc>
            </a:pP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9" name="CustomShape 1"/>
          <p:cNvSpPr/>
          <p:nvPr/>
        </p:nvSpPr>
        <p:spPr>
          <a:xfrm>
            <a:off x="1500120" y="476280"/>
            <a:ext cx="6768360" cy="516600"/>
          </a:xfrm>
          <a:prstGeom prst="rect">
            <a:avLst/>
          </a:prstGeom>
          <a:noFill/>
          <a:ln w="9360">
            <a:noFill/>
          </a:ln>
        </p:spPr>
        <p:txBody>
          <a:bodyPr bIns="45000" lIns="90000" rIns="90000" tIns="45000"/>
          <a:p>
            <a:pPr algn="ctr">
              <a:lnSpc>
                <a:spcPct val="100000"/>
              </a:lnSpc>
            </a:pPr>
            <a:r>
              <a:rPr b="1" lang="fr-FR" sz="2800">
                <a:solidFill>
                  <a:srgbClr val="000099"/>
                </a:solidFill>
                <a:latin typeface="Candara"/>
              </a:rPr>
              <a:t>Plan de notre intervention</a:t>
            </a:r>
            <a:endParaRPr/>
          </a:p>
        </p:txBody>
      </p:sp>
      <p:sp>
        <p:nvSpPr>
          <p:cNvPr id="100" name="CustomShape 2"/>
          <p:cNvSpPr/>
          <p:nvPr/>
        </p:nvSpPr>
        <p:spPr>
          <a:xfrm>
            <a:off x="755640" y="1989000"/>
            <a:ext cx="7952760" cy="3740400"/>
          </a:xfrm>
          <a:prstGeom prst="rect">
            <a:avLst/>
          </a:prstGeom>
          <a:noFill/>
          <a:ln w="9360">
            <a:noFill/>
          </a:ln>
        </p:spPr>
        <p:txBody>
          <a:bodyPr bIns="45000" lIns="90000" rIns="90000" tIns="45000"/>
          <a:p>
            <a:pPr algn="just">
              <a:lnSpc>
                <a:spcPct val="100000"/>
              </a:lnSpc>
            </a:pPr>
            <a:endParaRPr/>
          </a:p>
          <a:p>
            <a:pPr algn="just">
              <a:lnSpc>
                <a:spcPct val="100000"/>
              </a:lnSpc>
              <a:buFont charset="2" typeface="Wingdings"/>
              <a:buChar char=""/>
            </a:pPr>
            <a:r>
              <a:rPr b="1" lang="fr-FR" sz="1600">
                <a:solidFill>
                  <a:srgbClr val="000000"/>
                </a:solidFill>
                <a:latin typeface="Candara"/>
              </a:rPr>
              <a:t> </a:t>
            </a:r>
            <a:r>
              <a:rPr b="1" lang="fr-FR" sz="1600">
                <a:solidFill>
                  <a:srgbClr val="000000"/>
                </a:solidFill>
                <a:latin typeface="Candara"/>
              </a:rPr>
              <a:t>Présentation du CRPV Guyane</a:t>
            </a:r>
            <a:endParaRPr/>
          </a:p>
          <a:p>
            <a:pPr algn="just">
              <a:lnSpc>
                <a:spcPct val="100000"/>
              </a:lnSpc>
            </a:pPr>
            <a:endParaRPr/>
          </a:p>
          <a:p>
            <a:pPr algn="just">
              <a:lnSpc>
                <a:spcPct val="100000"/>
              </a:lnSpc>
            </a:pPr>
            <a:endParaRPr/>
          </a:p>
          <a:p>
            <a:pPr algn="just">
              <a:lnSpc>
                <a:spcPct val="100000"/>
              </a:lnSpc>
              <a:buFont charset="2" typeface="Wingdings"/>
              <a:buChar char=""/>
            </a:pPr>
            <a:r>
              <a:rPr b="1" lang="fr-FR" sz="1600">
                <a:solidFill>
                  <a:srgbClr val="000000"/>
                </a:solidFill>
                <a:latin typeface="Candara"/>
              </a:rPr>
              <a:t> </a:t>
            </a:r>
            <a:r>
              <a:rPr b="1" lang="fr-FR" sz="1600">
                <a:solidFill>
                  <a:srgbClr val="000000"/>
                </a:solidFill>
                <a:latin typeface="Candara"/>
              </a:rPr>
              <a:t>Interroger une notion floue : la « cohésion sociale »</a:t>
            </a:r>
            <a:endParaRPr/>
          </a:p>
          <a:p>
            <a:pPr algn="just">
              <a:lnSpc>
                <a:spcPct val="100000"/>
              </a:lnSpc>
            </a:pPr>
            <a:endParaRPr/>
          </a:p>
          <a:p>
            <a:pPr algn="just">
              <a:lnSpc>
                <a:spcPct val="100000"/>
              </a:lnSpc>
            </a:pPr>
            <a:endParaRPr/>
          </a:p>
          <a:p>
            <a:pPr algn="just">
              <a:lnSpc>
                <a:spcPct val="100000"/>
              </a:lnSpc>
              <a:buFont charset="2" typeface="Wingdings"/>
              <a:buChar char=""/>
            </a:pPr>
            <a:r>
              <a:rPr b="1" lang="fr-FR" sz="1600">
                <a:solidFill>
                  <a:srgbClr val="000000"/>
                </a:solidFill>
                <a:latin typeface="Candara"/>
              </a:rPr>
              <a:t> </a:t>
            </a:r>
            <a:r>
              <a:rPr b="1" lang="fr-FR" sz="1600">
                <a:solidFill>
                  <a:srgbClr val="000000"/>
                </a:solidFill>
                <a:latin typeface="Candara"/>
              </a:rPr>
              <a:t>Pourquoi parle-t-on de plus en plus de cohésion sociale ?</a:t>
            </a:r>
            <a:endParaRPr/>
          </a:p>
          <a:p>
            <a:pPr algn="just">
              <a:lnSpc>
                <a:spcPct val="100000"/>
              </a:lnSpc>
            </a:pPr>
            <a:endParaRPr/>
          </a:p>
          <a:p>
            <a:pPr algn="just">
              <a:lnSpc>
                <a:spcPct val="100000"/>
              </a:lnSpc>
            </a:pPr>
            <a:endParaRPr/>
          </a:p>
          <a:p>
            <a:pPr algn="just">
              <a:lnSpc>
                <a:spcPct val="100000"/>
              </a:lnSpc>
              <a:buFont charset="2" typeface="Wingdings"/>
              <a:buChar char=""/>
            </a:pPr>
            <a:r>
              <a:rPr b="1" lang="fr-FR" sz="1600">
                <a:solidFill>
                  <a:srgbClr val="000000"/>
                </a:solidFill>
                <a:latin typeface="Candara"/>
              </a:rPr>
              <a:t> </a:t>
            </a:r>
            <a:r>
              <a:rPr b="1" lang="fr-FR" sz="1600">
                <a:solidFill>
                  <a:srgbClr val="000000"/>
                </a:solidFill>
                <a:latin typeface="Candara"/>
              </a:rPr>
              <a:t>Les grandes approches théoriques de la cohésion sociale</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141" name="Table 1"/>
          <p:cNvGraphicFramePr/>
          <p:nvPr/>
        </p:nvGraphicFramePr>
        <p:xfrm>
          <a:off x="826920" y="1557360"/>
          <a:ext cx="2447280" cy="3168000"/>
        </p:xfrm>
        <a:graphic>
          <a:graphicData uri="http://schemas.openxmlformats.org/drawingml/2006/table">
            <a:tbl>
              <a:tblPr/>
              <a:tblGrid>
                <a:gridCol w="2447280"/>
              </a:tblGrid>
              <a:tr h="693000">
                <a:tc>
                  <a:txBody>
                    <a:bodyPr wrap="none"/>
                    <a:p>
                      <a:pPr>
                        <a:lnSpc>
                          <a:spcPct val="100000"/>
                        </a:lnSpc>
                      </a:pPr>
                      <a:r>
                        <a:rPr lang="fr-FR">
                          <a:solidFill>
                            <a:srgbClr val="000000"/>
                          </a:solidFill>
                          <a:latin typeface="Candara"/>
                        </a:rPr>
                        <a:t>Domaines d’intervention</a:t>
                      </a:r>
                      <a:endParaRPr/>
                    </a:p>
                  </a:txBody>
                  <a:tcPr/>
                </a:tc>
              </a:tr>
              <a:tr h="2475000">
                <a:tc>
                  <a:txBody>
                    <a:bodyPr wrap="none"/>
                    <a:p>
                      <a:pPr>
                        <a:lnSpc>
                          <a:spcPct val="100000"/>
                        </a:lnSpc>
                        <a:buFont charset="2" typeface="Wingdings"/>
                        <a:buChar char=""/>
                      </a:pPr>
                      <a:r>
                        <a:rPr lang="fr-FR">
                          <a:solidFill>
                            <a:srgbClr val="000000"/>
                          </a:solidFill>
                          <a:latin typeface="Candara"/>
                        </a:rPr>
                        <a:t>Propreté</a:t>
                      </a:r>
                      <a:endParaRPr/>
                    </a:p>
                    <a:p>
                      <a:pPr>
                        <a:lnSpc>
                          <a:spcPct val="100000"/>
                        </a:lnSpc>
                        <a:buFont charset="2" typeface="Wingdings"/>
                        <a:buChar char=""/>
                      </a:pPr>
                      <a:r>
                        <a:rPr lang="fr-FR">
                          <a:solidFill>
                            <a:srgbClr val="000000"/>
                          </a:solidFill>
                          <a:latin typeface="Candara"/>
                        </a:rPr>
                        <a:t>Voierie</a:t>
                      </a:r>
                      <a:endParaRPr/>
                    </a:p>
                    <a:p>
                      <a:pPr>
                        <a:lnSpc>
                          <a:spcPct val="100000"/>
                        </a:lnSpc>
                        <a:buFont charset="2" typeface="Wingdings"/>
                        <a:buChar char=""/>
                      </a:pPr>
                      <a:r>
                        <a:rPr lang="fr-FR">
                          <a:solidFill>
                            <a:srgbClr val="000000"/>
                          </a:solidFill>
                          <a:latin typeface="Candara"/>
                        </a:rPr>
                        <a:t>Déchets</a:t>
                      </a:r>
                      <a:endParaRPr/>
                    </a:p>
                    <a:p>
                      <a:pPr>
                        <a:lnSpc>
                          <a:spcPct val="100000"/>
                        </a:lnSpc>
                        <a:buFont charset="2" typeface="Wingdings"/>
                        <a:buChar char=""/>
                      </a:pPr>
                      <a:r>
                        <a:rPr lang="fr-FR">
                          <a:solidFill>
                            <a:srgbClr val="000000"/>
                          </a:solidFill>
                          <a:latin typeface="Candara"/>
                        </a:rPr>
                        <a:t>Espaces verts</a:t>
                      </a:r>
                      <a:endParaRPr/>
                    </a:p>
                    <a:p>
                      <a:pPr>
                        <a:lnSpc>
                          <a:spcPct val="100000"/>
                        </a:lnSpc>
                        <a:buFont charset="2" typeface="Wingdings"/>
                        <a:buChar char=""/>
                      </a:pPr>
                      <a:r>
                        <a:rPr lang="fr-FR">
                          <a:solidFill>
                            <a:srgbClr val="000000"/>
                          </a:solidFill>
                          <a:latin typeface="Candara"/>
                        </a:rPr>
                        <a:t>Tranquillité publique</a:t>
                      </a:r>
                      <a:endParaRPr/>
                    </a:p>
                    <a:p>
                      <a:pPr>
                        <a:lnSpc>
                          <a:spcPct val="100000"/>
                        </a:lnSpc>
                        <a:buFont charset="2" typeface="Wingdings"/>
                        <a:buChar char=""/>
                      </a:pPr>
                      <a:r>
                        <a:rPr lang="fr-FR">
                          <a:solidFill>
                            <a:srgbClr val="000000"/>
                          </a:solidFill>
                          <a:latin typeface="Candara"/>
                        </a:rPr>
                        <a:t>Insertion professionnelle</a:t>
                      </a:r>
                      <a:endParaRPr/>
                    </a:p>
                    <a:p>
                      <a:pPr>
                        <a:lnSpc>
                          <a:spcPct val="100000"/>
                        </a:lnSpc>
                        <a:buFont charset="2" typeface="Wingdings"/>
                        <a:buChar char=""/>
                      </a:pPr>
                      <a:r>
                        <a:rPr lang="fr-FR">
                          <a:solidFill>
                            <a:srgbClr val="000000"/>
                          </a:solidFill>
                          <a:latin typeface="Candara"/>
                        </a:rPr>
                        <a:t>Etc…</a:t>
                      </a:r>
                      <a:endParaRPr/>
                    </a:p>
                  </a:txBody>
                  <a:tcPr/>
                </a:tc>
              </a:tr>
            </a:tbl>
          </a:graphicData>
        </a:graphic>
      </p:graphicFrame>
      <p:graphicFrame>
        <p:nvGraphicFramePr>
          <p:cNvPr id="142" name="Table 2"/>
          <p:cNvGraphicFramePr/>
          <p:nvPr/>
        </p:nvGraphicFramePr>
        <p:xfrm>
          <a:off x="3635280" y="2266920"/>
          <a:ext cx="5039640" cy="3753720"/>
        </p:xfrm>
        <a:graphic>
          <a:graphicData uri="http://schemas.openxmlformats.org/drawingml/2006/table">
            <a:tbl>
              <a:tblPr/>
              <a:tblGrid>
                <a:gridCol w="5039640"/>
              </a:tblGrid>
              <a:tr h="394560">
                <a:tc>
                  <a:txBody>
                    <a:bodyPr wrap="none"/>
                    <a:p>
                      <a:pPr>
                        <a:lnSpc>
                          <a:spcPct val="100000"/>
                        </a:lnSpc>
                      </a:pPr>
                      <a:r>
                        <a:rPr lang="fr-FR">
                          <a:solidFill>
                            <a:srgbClr val="000000"/>
                          </a:solidFill>
                          <a:latin typeface="Candara"/>
                        </a:rPr>
                        <a:t>Les acteurs de la GUP</a:t>
                      </a:r>
                      <a:endParaRPr/>
                    </a:p>
                  </a:txBody>
                  <a:tcPr/>
                </a:tc>
              </a:tr>
              <a:tr h="3359160">
                <a:tc>
                  <a:txBody>
                    <a:bodyPr wrap="none"/>
                    <a:p>
                      <a:pPr>
                        <a:lnSpc>
                          <a:spcPct val="100000"/>
                        </a:lnSpc>
                        <a:buFont charset="2" typeface="Wingdings"/>
                        <a:buChar char=""/>
                      </a:pPr>
                      <a:r>
                        <a:rPr lang="fr-FR">
                          <a:solidFill>
                            <a:srgbClr val="000000"/>
                          </a:solidFill>
                          <a:latin typeface="Candara"/>
                        </a:rPr>
                        <a:t>Habitants</a:t>
                      </a:r>
                      <a:endParaRPr/>
                    </a:p>
                    <a:p>
                      <a:pPr>
                        <a:lnSpc>
                          <a:spcPct val="100000"/>
                        </a:lnSpc>
                        <a:buFont charset="2" typeface="Wingdings"/>
                        <a:buChar char=""/>
                      </a:pPr>
                      <a:r>
                        <a:rPr lang="fr-FR">
                          <a:solidFill>
                            <a:srgbClr val="000000"/>
                          </a:solidFill>
                          <a:latin typeface="Candara"/>
                        </a:rPr>
                        <a:t>Commune (Services techniques, Politique de la ville, PRU)</a:t>
                      </a:r>
                      <a:endParaRPr/>
                    </a:p>
                    <a:p>
                      <a:pPr>
                        <a:lnSpc>
                          <a:spcPct val="100000"/>
                        </a:lnSpc>
                        <a:buFont charset="2" typeface="Wingdings"/>
                        <a:buChar char=""/>
                      </a:pPr>
                      <a:r>
                        <a:rPr lang="fr-FR">
                          <a:solidFill>
                            <a:srgbClr val="000000"/>
                          </a:solidFill>
                          <a:latin typeface="Candara"/>
                        </a:rPr>
                        <a:t>Intercommunalité</a:t>
                      </a:r>
                      <a:endParaRPr/>
                    </a:p>
                    <a:p>
                      <a:pPr>
                        <a:lnSpc>
                          <a:spcPct val="100000"/>
                        </a:lnSpc>
                        <a:buFont charset="2" typeface="Wingdings"/>
                        <a:buChar char=""/>
                      </a:pPr>
                      <a:r>
                        <a:rPr lang="fr-FR">
                          <a:solidFill>
                            <a:srgbClr val="000000"/>
                          </a:solidFill>
                          <a:latin typeface="Candara"/>
                        </a:rPr>
                        <a:t>Bailleurs sociaux</a:t>
                      </a:r>
                      <a:endParaRPr/>
                    </a:p>
                    <a:p>
                      <a:pPr>
                        <a:lnSpc>
                          <a:spcPct val="100000"/>
                        </a:lnSpc>
                        <a:buFont charset="2" typeface="Wingdings"/>
                        <a:buChar char=""/>
                      </a:pPr>
                      <a:r>
                        <a:rPr lang="fr-FR">
                          <a:solidFill>
                            <a:srgbClr val="000000"/>
                          </a:solidFill>
                          <a:latin typeface="Candara"/>
                        </a:rPr>
                        <a:t>Régie de quartier</a:t>
                      </a:r>
                      <a:endParaRPr/>
                    </a:p>
                    <a:p>
                      <a:pPr>
                        <a:lnSpc>
                          <a:spcPct val="100000"/>
                        </a:lnSpc>
                        <a:buFont charset="2" typeface="Wingdings"/>
                        <a:buChar char=""/>
                      </a:pPr>
                      <a:r>
                        <a:rPr lang="fr-FR">
                          <a:solidFill>
                            <a:srgbClr val="000000"/>
                          </a:solidFill>
                          <a:latin typeface="Candara"/>
                        </a:rPr>
                        <a:t>Services déconcentrés de l’Etat</a:t>
                      </a:r>
                      <a:endParaRPr/>
                    </a:p>
                    <a:p>
                      <a:pPr>
                        <a:lnSpc>
                          <a:spcPct val="100000"/>
                        </a:lnSpc>
                        <a:buFont charset="2" typeface="Wingdings"/>
                        <a:buChar char=""/>
                      </a:pPr>
                      <a:r>
                        <a:rPr lang="fr-FR">
                          <a:solidFill>
                            <a:srgbClr val="000000"/>
                          </a:solidFill>
                          <a:latin typeface="Candara"/>
                        </a:rPr>
                        <a:t>Personnel de proximité</a:t>
                      </a:r>
                      <a:endParaRPr/>
                    </a:p>
                    <a:p>
                      <a:pPr>
                        <a:lnSpc>
                          <a:spcPct val="100000"/>
                        </a:lnSpc>
                        <a:buFont charset="2" typeface="Wingdings"/>
                        <a:buChar char=""/>
                      </a:pPr>
                      <a:r>
                        <a:rPr lang="fr-FR">
                          <a:solidFill>
                            <a:srgbClr val="000000"/>
                          </a:solidFill>
                          <a:latin typeface="Candara"/>
                        </a:rPr>
                        <a:t>Gestionnaires d’équipements et de commerces</a:t>
                      </a:r>
                      <a:endParaRPr/>
                    </a:p>
                    <a:p>
                      <a:pPr>
                        <a:lnSpc>
                          <a:spcPct val="100000"/>
                        </a:lnSpc>
                        <a:buFont charset="2" typeface="Wingdings"/>
                        <a:buChar char=""/>
                      </a:pPr>
                      <a:r>
                        <a:rPr lang="fr-FR">
                          <a:solidFill>
                            <a:srgbClr val="000000"/>
                          </a:solidFill>
                          <a:latin typeface="Candara"/>
                        </a:rPr>
                        <a:t>Responsables d’entreprises</a:t>
                      </a:r>
                      <a:endParaRPr/>
                    </a:p>
                    <a:p>
                      <a:pPr>
                        <a:lnSpc>
                          <a:spcPct val="100000"/>
                        </a:lnSpc>
                        <a:buFont charset="2" typeface="Wingdings"/>
                        <a:buChar char=""/>
                      </a:pPr>
                      <a:r>
                        <a:rPr lang="fr-FR">
                          <a:solidFill>
                            <a:srgbClr val="000000"/>
                          </a:solidFill>
                          <a:latin typeface="Candara"/>
                        </a:rPr>
                        <a:t>Syndic de copropriétés</a:t>
                      </a:r>
                      <a:endParaRPr/>
                    </a:p>
                    <a:p>
                      <a:pPr>
                        <a:lnSpc>
                          <a:spcPct val="100000"/>
                        </a:lnSpc>
                        <a:buFont charset="2" typeface="Wingdings"/>
                        <a:buChar char=""/>
                      </a:pPr>
                      <a:r>
                        <a:rPr lang="fr-FR">
                          <a:solidFill>
                            <a:srgbClr val="000000"/>
                          </a:solidFill>
                          <a:latin typeface="Candara"/>
                        </a:rPr>
                        <a:t>Conseil général, Conseil Régional…</a:t>
                      </a:r>
                      <a:endParaRPr/>
                    </a:p>
                  </a:txBody>
                  <a:tcPr/>
                </a:tc>
              </a:tr>
            </a:tbl>
          </a:graphicData>
        </a:graphic>
      </p:graphicFrame>
      <p:sp>
        <p:nvSpPr>
          <p:cNvPr id="143" name="CustomShape 3"/>
          <p:cNvSpPr/>
          <p:nvPr/>
        </p:nvSpPr>
        <p:spPr>
          <a:xfrm>
            <a:off x="1476360" y="189000"/>
            <a:ext cx="6766920" cy="821520"/>
          </a:xfrm>
          <a:prstGeom prst="rect">
            <a:avLst/>
          </a:prstGeom>
          <a:noFill/>
          <a:ln w="9360">
            <a:noFill/>
          </a:ln>
        </p:spPr>
        <p:txBody>
          <a:bodyPr bIns="45000" lIns="90000" rIns="90000" tIns="45000"/>
          <a:p>
            <a:pPr algn="ctr">
              <a:lnSpc>
                <a:spcPct val="100000"/>
              </a:lnSpc>
            </a:pPr>
            <a:r>
              <a:rPr b="1" lang="fr-FR" sz="2400">
                <a:solidFill>
                  <a:srgbClr val="000099"/>
                </a:solidFill>
                <a:latin typeface="Calibri"/>
              </a:rPr>
              <a:t>Qu’est-ce que le « vivre ensemble » en Guyane ? Quelle mise en œuvre de politique publique ?</a:t>
            </a: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4" name="CustomShape 1"/>
          <p:cNvSpPr/>
          <p:nvPr/>
        </p:nvSpPr>
        <p:spPr>
          <a:xfrm>
            <a:off x="5148360" y="765000"/>
            <a:ext cx="3769560" cy="4595760"/>
          </a:xfrm>
          <a:prstGeom prst="rect">
            <a:avLst/>
          </a:prstGeom>
          <a:solidFill>
            <a:srgbClr val="e3ede4"/>
          </a:solidFill>
          <a:ln>
            <a:noFill/>
          </a:ln>
        </p:spPr>
        <p:txBody>
          <a:bodyPr bIns="45000" lIns="90000" rIns="90000" tIns="45000"/>
          <a:p>
            <a:pPr>
              <a:lnSpc>
                <a:spcPct val="100000"/>
              </a:lnSpc>
            </a:pPr>
            <a:r>
              <a:rPr b="1" lang="fr-FR" sz="1600">
                <a:solidFill>
                  <a:srgbClr val="000000"/>
                </a:solidFill>
                <a:latin typeface="Candara"/>
              </a:rPr>
              <a:t>Quel lien entre GUP et développement durable/ Agenda 21?</a:t>
            </a:r>
            <a:endParaRPr/>
          </a:p>
          <a:p>
            <a:pPr>
              <a:lnSpc>
                <a:spcPct val="100000"/>
              </a:lnSpc>
            </a:pPr>
            <a:endParaRPr/>
          </a:p>
          <a:p>
            <a:pPr>
              <a:lnSpc>
                <a:spcPct val="100000"/>
              </a:lnSpc>
            </a:pPr>
            <a:r>
              <a:rPr lang="fr-FR" sz="1400">
                <a:solidFill>
                  <a:srgbClr val="000000"/>
                </a:solidFill>
                <a:latin typeface="Candara"/>
              </a:rPr>
              <a:t>La GUP est un moyen de promouvoir les enjeux du développement durable au cœur des quartiers. </a:t>
            </a:r>
            <a:endParaRPr/>
          </a:p>
          <a:p>
            <a:pPr>
              <a:lnSpc>
                <a:spcPct val="100000"/>
              </a:lnSpc>
            </a:pPr>
            <a:endParaRPr/>
          </a:p>
          <a:p>
            <a:pPr>
              <a:lnSpc>
                <a:spcPct val="100000"/>
              </a:lnSpc>
            </a:pPr>
            <a:r>
              <a:rPr b="1" lang="fr-FR" sz="1400">
                <a:solidFill>
                  <a:srgbClr val="000000"/>
                </a:solidFill>
                <a:latin typeface="Candara"/>
              </a:rPr>
              <a:t>Les démarches GUP peuvent ainsi être intégrées aux démarches agenda 21 </a:t>
            </a:r>
            <a:r>
              <a:rPr lang="fr-FR" sz="1400">
                <a:solidFill>
                  <a:srgbClr val="000000"/>
                </a:solidFill>
                <a:latin typeface="Candara"/>
              </a:rPr>
              <a:t>quand elles sont déclinées à l’échelle des quartiers.</a:t>
            </a:r>
            <a:endParaRPr/>
          </a:p>
          <a:p>
            <a:pPr>
              <a:lnSpc>
                <a:spcPct val="100000"/>
              </a:lnSpc>
            </a:pPr>
            <a:endParaRPr/>
          </a:p>
          <a:p>
            <a:pPr>
              <a:lnSpc>
                <a:spcPct val="100000"/>
              </a:lnSpc>
            </a:pPr>
            <a:r>
              <a:rPr b="1" lang="fr-FR" sz="1400" u="sng">
                <a:solidFill>
                  <a:srgbClr val="000000"/>
                </a:solidFill>
                <a:latin typeface="Candara"/>
              </a:rPr>
              <a:t>Respect de l’environnement:</a:t>
            </a:r>
            <a:endParaRPr/>
          </a:p>
          <a:p>
            <a:pPr>
              <a:lnSpc>
                <a:spcPct val="100000"/>
              </a:lnSpc>
              <a:buFont typeface="StarSymbol"/>
              <a:buChar char="-"/>
            </a:pPr>
            <a:r>
              <a:rPr lang="fr-FR" sz="1400">
                <a:solidFill>
                  <a:srgbClr val="000000"/>
                </a:solidFill>
                <a:latin typeface="Candara"/>
              </a:rPr>
              <a:t>Démarche à long terme, qui vise de plus en plus à utiliser des méthodes réduisant l’empreinte énergétique et environnementale</a:t>
            </a:r>
            <a:endParaRPr/>
          </a:p>
          <a:p>
            <a:pPr>
              <a:lnSpc>
                <a:spcPct val="100000"/>
              </a:lnSpc>
            </a:pPr>
            <a:endParaRPr/>
          </a:p>
          <a:p>
            <a:pPr>
              <a:lnSpc>
                <a:spcPct val="100000"/>
              </a:lnSpc>
              <a:buFont typeface="StarSymbol"/>
              <a:buChar char="-"/>
            </a:pPr>
            <a:r>
              <a:rPr lang="fr-FR" sz="1400">
                <a:solidFill>
                  <a:srgbClr val="000000"/>
                </a:solidFill>
                <a:latin typeface="Candara"/>
              </a:rPr>
              <a:t>Qualité et régularité d’entretien des équipements, limitant leur dégradation et prolongeant leur niveau de vie</a:t>
            </a:r>
            <a:endParaRPr/>
          </a:p>
          <a:p>
            <a:pPr>
              <a:lnSpc>
                <a:spcPct val="100000"/>
              </a:lnSpc>
            </a:pPr>
            <a:endParaRPr/>
          </a:p>
          <a:p>
            <a:pPr>
              <a:lnSpc>
                <a:spcPct val="100000"/>
              </a:lnSpc>
              <a:buFont typeface="StarSymbol"/>
              <a:buChar char="-"/>
            </a:pPr>
            <a:r>
              <a:rPr lang="fr-FR" sz="1400">
                <a:solidFill>
                  <a:srgbClr val="000000"/>
                </a:solidFill>
                <a:latin typeface="Candara"/>
              </a:rPr>
              <a:t>Optimisation des systèmes de gestion qui participent à la réduction des coûts d’entretien. </a:t>
            </a:r>
            <a:endParaRPr/>
          </a:p>
          <a:p>
            <a:pPr>
              <a:lnSpc>
                <a:spcPct val="100000"/>
              </a:lnSpc>
            </a:pPr>
            <a:endParaRPr/>
          </a:p>
          <a:p>
            <a:pPr>
              <a:lnSpc>
                <a:spcPct val="100000"/>
              </a:lnSpc>
            </a:pPr>
            <a:r>
              <a:rPr b="1" lang="fr-FR" sz="1400" u="sng">
                <a:solidFill>
                  <a:srgbClr val="000000"/>
                </a:solidFill>
                <a:latin typeface="Candara"/>
              </a:rPr>
              <a:t>Cohésion sociale:</a:t>
            </a:r>
            <a:endParaRPr/>
          </a:p>
          <a:p>
            <a:pPr>
              <a:lnSpc>
                <a:spcPct val="100000"/>
              </a:lnSpc>
              <a:buFont typeface="StarSymbol"/>
              <a:buChar char="-"/>
            </a:pPr>
            <a:r>
              <a:rPr lang="fr-FR" sz="1400">
                <a:solidFill>
                  <a:srgbClr val="000000"/>
                </a:solidFill>
                <a:latin typeface="Candara"/>
              </a:rPr>
              <a:t>Implication des habitants et valorisation de la cohésion social au sein des quartiers</a:t>
            </a:r>
            <a:endParaRPr/>
          </a:p>
        </p:txBody>
      </p:sp>
      <p:sp>
        <p:nvSpPr>
          <p:cNvPr id="145" name="CustomShape 2"/>
          <p:cNvSpPr/>
          <p:nvPr/>
        </p:nvSpPr>
        <p:spPr>
          <a:xfrm>
            <a:off x="333360" y="716040"/>
            <a:ext cx="4571280" cy="5140440"/>
          </a:xfrm>
          <a:prstGeom prst="rect">
            <a:avLst/>
          </a:prstGeom>
          <a:noFill/>
          <a:ln>
            <a:noFill/>
          </a:ln>
        </p:spPr>
        <p:txBody>
          <a:bodyPr bIns="45000" lIns="90000" rIns="90000" tIns="45000"/>
          <a:p>
            <a:pPr>
              <a:lnSpc>
                <a:spcPct val="100000"/>
              </a:lnSpc>
            </a:pPr>
            <a:r>
              <a:rPr b="1" lang="fr-FR">
                <a:solidFill>
                  <a:srgbClr val="000000"/>
                </a:solidFill>
                <a:latin typeface="Candara"/>
              </a:rPr>
              <a:t>Les différents types de gestion au sein de la GUP</a:t>
            </a:r>
            <a:endParaRPr/>
          </a:p>
          <a:p>
            <a:pPr algn="just">
              <a:lnSpc>
                <a:spcPct val="100000"/>
              </a:lnSpc>
            </a:pPr>
            <a:endParaRPr/>
          </a:p>
          <a:p>
            <a:pPr algn="just">
              <a:lnSpc>
                <a:spcPct val="100000"/>
              </a:lnSpc>
              <a:buFont charset="2" typeface="Wingdings"/>
              <a:buChar char=""/>
            </a:pPr>
            <a:r>
              <a:rPr b="1" lang="fr-FR" sz="1200">
                <a:solidFill>
                  <a:srgbClr val="66a7b9"/>
                </a:solidFill>
                <a:latin typeface="Candara"/>
              </a:rPr>
              <a:t>LA GESTION TECHNIQUE (habitat et vie sociale)</a:t>
            </a:r>
            <a:endParaRPr/>
          </a:p>
          <a:p>
            <a:pPr algn="just">
              <a:lnSpc>
                <a:spcPct val="100000"/>
              </a:lnSpc>
            </a:pPr>
            <a:r>
              <a:rPr lang="fr-FR" sz="1200">
                <a:solidFill>
                  <a:srgbClr val="000000"/>
                </a:solidFill>
                <a:latin typeface="Candara"/>
              </a:rPr>
              <a:t>· La maintenance du bâti : réhabilitation, entretien courant, réparations,</a:t>
            </a:r>
            <a:endParaRPr/>
          </a:p>
          <a:p>
            <a:pPr algn="just">
              <a:lnSpc>
                <a:spcPct val="100000"/>
              </a:lnSpc>
            </a:pPr>
            <a:r>
              <a:rPr lang="fr-FR" sz="1200">
                <a:solidFill>
                  <a:srgbClr val="000000"/>
                </a:solidFill>
                <a:latin typeface="Candara"/>
              </a:rPr>
              <a:t>· L’environnement du bâti : entretien des espaces verts, mobilier urbain,</a:t>
            </a:r>
            <a:endParaRPr/>
          </a:p>
          <a:p>
            <a:pPr algn="just">
              <a:lnSpc>
                <a:spcPct val="100000"/>
              </a:lnSpc>
            </a:pPr>
            <a:r>
              <a:rPr lang="fr-FR" sz="1200">
                <a:solidFill>
                  <a:srgbClr val="000000"/>
                </a:solidFill>
                <a:latin typeface="Candara"/>
              </a:rPr>
              <a:t>· Les services du génie urbain : éclairage, voirie, stationnement, </a:t>
            </a:r>
            <a:endParaRPr/>
          </a:p>
          <a:p>
            <a:pPr algn="just">
              <a:lnSpc>
                <a:spcPct val="100000"/>
              </a:lnSpc>
            </a:pPr>
            <a:r>
              <a:rPr lang="fr-FR" sz="1200">
                <a:solidFill>
                  <a:srgbClr val="000000"/>
                </a:solidFill>
                <a:latin typeface="Candara"/>
              </a:rPr>
              <a:t>ramassage des déchets, tri sélectif.</a:t>
            </a:r>
            <a:endParaRPr/>
          </a:p>
          <a:p>
            <a:pPr algn="just">
              <a:lnSpc>
                <a:spcPct val="100000"/>
              </a:lnSpc>
            </a:pPr>
            <a:endParaRPr/>
          </a:p>
          <a:p>
            <a:pPr algn="just">
              <a:lnSpc>
                <a:spcPct val="100000"/>
              </a:lnSpc>
              <a:buFont charset="2" typeface="Wingdings"/>
              <a:buChar char=""/>
            </a:pPr>
            <a:r>
              <a:rPr b="1" lang="fr-FR" sz="1200">
                <a:solidFill>
                  <a:srgbClr val="66a7b9"/>
                </a:solidFill>
                <a:latin typeface="Candara"/>
              </a:rPr>
              <a:t>LA GESTION DE PROXIMITE</a:t>
            </a:r>
            <a:endParaRPr/>
          </a:p>
          <a:p>
            <a:pPr algn="just">
              <a:lnSpc>
                <a:spcPct val="100000"/>
              </a:lnSpc>
            </a:pPr>
            <a:r>
              <a:rPr lang="fr-FR" sz="1200">
                <a:solidFill>
                  <a:srgbClr val="000000"/>
                </a:solidFill>
                <a:latin typeface="Candara"/>
              </a:rPr>
              <a:t>· La gestion et l’organisation des espaces et équipements collectifs : terrains de sport, théâtre, Maison de la Jeunesse et de la Culture, place publique…,</a:t>
            </a:r>
            <a:endParaRPr/>
          </a:p>
          <a:p>
            <a:pPr algn="just">
              <a:lnSpc>
                <a:spcPct val="100000"/>
              </a:lnSpc>
            </a:pPr>
            <a:r>
              <a:rPr lang="fr-FR" sz="1200">
                <a:solidFill>
                  <a:srgbClr val="000000"/>
                </a:solidFill>
                <a:latin typeface="Candara"/>
              </a:rPr>
              <a:t>· L’accessibilité et les mobilités ville/quartier : desserte par les transports  collectifs, circulation intra quartier, mails piétonniers…,</a:t>
            </a:r>
            <a:endParaRPr/>
          </a:p>
          <a:p>
            <a:pPr algn="just">
              <a:lnSpc>
                <a:spcPct val="100000"/>
              </a:lnSpc>
            </a:pPr>
            <a:r>
              <a:rPr lang="fr-FR" sz="1200">
                <a:solidFill>
                  <a:srgbClr val="000000"/>
                </a:solidFill>
                <a:latin typeface="Candara"/>
              </a:rPr>
              <a:t>· Services commerciaux,</a:t>
            </a:r>
            <a:endParaRPr/>
          </a:p>
          <a:p>
            <a:pPr algn="just">
              <a:lnSpc>
                <a:spcPct val="100000"/>
              </a:lnSpc>
            </a:pPr>
            <a:r>
              <a:rPr lang="fr-FR" sz="1200">
                <a:solidFill>
                  <a:srgbClr val="000000"/>
                </a:solidFill>
                <a:latin typeface="Candara"/>
              </a:rPr>
              <a:t>· Services d’accueil, gardiennage, tranquillité, sécurité.</a:t>
            </a:r>
            <a:endParaRPr/>
          </a:p>
          <a:p>
            <a:pPr algn="just">
              <a:lnSpc>
                <a:spcPct val="100000"/>
              </a:lnSpc>
            </a:pPr>
            <a:endParaRPr/>
          </a:p>
          <a:p>
            <a:pPr algn="just">
              <a:lnSpc>
                <a:spcPct val="100000"/>
              </a:lnSpc>
            </a:pPr>
            <a:r>
              <a:rPr b="1" lang="fr-FR" sz="1400">
                <a:solidFill>
                  <a:srgbClr val="000000"/>
                </a:solidFill>
                <a:latin typeface="Candara"/>
              </a:rPr>
              <a:t>Mais aussi</a:t>
            </a:r>
            <a:endParaRPr/>
          </a:p>
          <a:p>
            <a:pPr algn="just">
              <a:lnSpc>
                <a:spcPct val="100000"/>
              </a:lnSpc>
            </a:pPr>
            <a:endParaRPr/>
          </a:p>
          <a:p>
            <a:pPr algn="just">
              <a:lnSpc>
                <a:spcPct val="100000"/>
              </a:lnSpc>
              <a:buFont charset="2" typeface="Wingdings"/>
              <a:buChar char=""/>
            </a:pPr>
            <a:r>
              <a:rPr b="1" lang="fr-FR" sz="1200">
                <a:solidFill>
                  <a:srgbClr val="66a7b9"/>
                </a:solidFill>
                <a:latin typeface="Candara"/>
              </a:rPr>
              <a:t>LA GESTION SOCIALE (accompagnement social) – GUSP</a:t>
            </a:r>
            <a:endParaRPr/>
          </a:p>
          <a:p>
            <a:pPr algn="just">
              <a:lnSpc>
                <a:spcPct val="100000"/>
              </a:lnSpc>
            </a:pPr>
            <a:r>
              <a:rPr lang="fr-FR" sz="1200">
                <a:solidFill>
                  <a:srgbClr val="000000"/>
                </a:solidFill>
                <a:latin typeface="Candara"/>
              </a:rPr>
              <a:t>· Accessibilité et offre de services publics et sociaux : Poste, école, police, Caisse Allocations Familiales, services de santé, justice…,</a:t>
            </a:r>
            <a:endParaRPr/>
          </a:p>
          <a:p>
            <a:pPr algn="just">
              <a:lnSpc>
                <a:spcPct val="100000"/>
              </a:lnSpc>
            </a:pPr>
            <a:r>
              <a:rPr lang="fr-FR" sz="1200">
                <a:solidFill>
                  <a:srgbClr val="000000"/>
                </a:solidFill>
                <a:latin typeface="Candara"/>
              </a:rPr>
              <a:t>· La gestion locative (gestion des impayés, contrat de location,   informations sur le détail des charges locatives),</a:t>
            </a:r>
            <a:endParaRPr/>
          </a:p>
          <a:p>
            <a:pPr algn="just">
              <a:lnSpc>
                <a:spcPct val="100000"/>
              </a:lnSpc>
            </a:pPr>
            <a:r>
              <a:rPr lang="fr-FR" sz="1200">
                <a:solidFill>
                  <a:srgbClr val="000000"/>
                </a:solidFill>
                <a:latin typeface="Candara"/>
              </a:rPr>
              <a:t>· Accueil des nouveaux arrivants par les organismes bailleurs,</a:t>
            </a:r>
            <a:endParaRPr/>
          </a:p>
          <a:p>
            <a:pPr algn="just">
              <a:lnSpc>
                <a:spcPct val="100000"/>
              </a:lnSpc>
            </a:pPr>
            <a:r>
              <a:rPr lang="fr-FR" sz="1200">
                <a:solidFill>
                  <a:srgbClr val="000000"/>
                </a:solidFill>
                <a:latin typeface="Candara"/>
              </a:rPr>
              <a:t>· Informations et communication avec les habitants,</a:t>
            </a:r>
            <a:endParaRPr/>
          </a:p>
          <a:p>
            <a:pPr algn="just">
              <a:lnSpc>
                <a:spcPct val="100000"/>
              </a:lnSpc>
            </a:pPr>
            <a:r>
              <a:rPr lang="fr-FR" sz="1200">
                <a:solidFill>
                  <a:srgbClr val="000000"/>
                </a:solidFill>
                <a:latin typeface="Candara"/>
              </a:rPr>
              <a:t>· Animation et vie associative,</a:t>
            </a:r>
            <a:endParaRPr/>
          </a:p>
          <a:p>
            <a:pPr algn="just">
              <a:lnSpc>
                <a:spcPct val="100000"/>
              </a:lnSpc>
            </a:pPr>
            <a:r>
              <a:rPr lang="fr-FR" sz="1200">
                <a:solidFill>
                  <a:srgbClr val="000000"/>
                </a:solidFill>
                <a:latin typeface="Candara"/>
              </a:rPr>
              <a:t>· Soutien aux initiatives des habitants,</a:t>
            </a:r>
            <a:endParaRPr/>
          </a:p>
          <a:p>
            <a:pPr algn="just">
              <a:lnSpc>
                <a:spcPct val="100000"/>
              </a:lnSpc>
            </a:pPr>
            <a:r>
              <a:rPr lang="fr-FR" sz="1200">
                <a:solidFill>
                  <a:srgbClr val="000000"/>
                </a:solidFill>
                <a:latin typeface="Candara"/>
              </a:rPr>
              <a:t>· Insertion et accompagnement des publics en difficulté</a:t>
            </a:r>
            <a:endParaRPr/>
          </a:p>
        </p:txBody>
      </p:sp>
      <p:sp>
        <p:nvSpPr>
          <p:cNvPr id="146" name="CustomShape 3"/>
          <p:cNvSpPr/>
          <p:nvPr/>
        </p:nvSpPr>
        <p:spPr>
          <a:xfrm flipH="1">
            <a:off x="4500000" y="6308640"/>
            <a:ext cx="646920" cy="360"/>
          </a:xfrm>
          <a:prstGeom prst="straightConnector1">
            <a:avLst/>
          </a:prstGeom>
          <a:noFill/>
          <a:ln cap="rnd" w="19080">
            <a:solidFill>
              <a:srgbClr val="527e56"/>
            </a:solidFill>
            <a:custDash>
              <a:ds d="2809000000" sp="2809000000"/>
            </a:custDash>
            <a:round/>
            <a:tailEnd len="med" type="arrow" w="med"/>
          </a:ln>
        </p:spPr>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CustomShape 1"/>
          <p:cNvSpPr/>
          <p:nvPr/>
        </p:nvSpPr>
        <p:spPr>
          <a:xfrm>
            <a:off x="5508720" y="981000"/>
            <a:ext cx="3455280" cy="912960"/>
          </a:xfrm>
          <a:prstGeom prst="rect">
            <a:avLst/>
          </a:prstGeom>
          <a:noFill/>
          <a:ln w="9360">
            <a:noFill/>
          </a:ln>
        </p:spPr>
        <p:txBody>
          <a:bodyPr bIns="45000" lIns="90000" rIns="90000" tIns="45000"/>
          <a:p>
            <a:pPr>
              <a:lnSpc>
                <a:spcPct val="100000"/>
              </a:lnSpc>
            </a:pPr>
            <a:r>
              <a:rPr lang="fr-FR">
                <a:solidFill>
                  <a:srgbClr val="000000"/>
                </a:solidFill>
                <a:latin typeface="Candara"/>
              </a:rPr>
              <a:t>En Guyane, les trois communes ANRU: Cayenne, Matoury et Kourou ont entamé la mise en place de la GUP</a:t>
            </a:r>
            <a:endParaRPr/>
          </a:p>
          <a:p>
            <a:pPr>
              <a:lnSpc>
                <a:spcPct val="100000"/>
              </a:lnSpc>
            </a:pPr>
            <a:r>
              <a:rPr lang="fr-FR">
                <a:solidFill>
                  <a:srgbClr val="000000"/>
                </a:solidFill>
                <a:latin typeface="Candara"/>
              </a:rPr>
              <a:t>Aucune n’a opérationnellement été mise en place </a:t>
            </a:r>
            <a:endParaRPr/>
          </a:p>
        </p:txBody>
      </p:sp>
      <p:pic>
        <p:nvPicPr>
          <p:cNvPr descr="" id="148" name="Picture 3"/>
          <p:cNvPicPr/>
          <p:nvPr/>
        </p:nvPicPr>
        <p:blipFill>
          <a:blip r:embed="rId1"/>
          <a:srcRect b="1608" l="5874" r="4880" t="3902"/>
          <a:stretch>
            <a:fillRect/>
          </a:stretch>
        </p:blipFill>
        <p:spPr>
          <a:xfrm>
            <a:off x="590400" y="765000"/>
            <a:ext cx="8224200" cy="6092280"/>
          </a:xfrm>
          <a:prstGeom prst="rect">
            <a:avLst/>
          </a:prstGeom>
          <a:ln w="9360">
            <a:noFill/>
          </a:ln>
        </p:spPr>
      </p:pic>
      <p:sp>
        <p:nvSpPr>
          <p:cNvPr id="149" name="CustomShape 2"/>
          <p:cNvSpPr/>
          <p:nvPr/>
        </p:nvSpPr>
        <p:spPr>
          <a:xfrm>
            <a:off x="1332000" y="289080"/>
            <a:ext cx="7127280" cy="394920"/>
          </a:xfrm>
          <a:prstGeom prst="rect">
            <a:avLst/>
          </a:prstGeom>
          <a:noFill/>
          <a:ln>
            <a:noFill/>
          </a:ln>
        </p:spPr>
        <p:txBody>
          <a:bodyPr bIns="45000" lIns="90000" rIns="90000" tIns="45000"/>
          <a:p>
            <a:pPr algn="ctr">
              <a:lnSpc>
                <a:spcPct val="100000"/>
              </a:lnSpc>
            </a:pPr>
            <a:r>
              <a:rPr b="1" lang="fr-FR" sz="2000">
                <a:solidFill>
                  <a:srgbClr val="404040"/>
                </a:solidFill>
                <a:latin typeface="Candara"/>
              </a:rPr>
              <a:t>L’EXEMPLE DE LA GUP DU HAVRE – Dans le cadre de son PRU</a:t>
            </a: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0" name="CustomShape 1"/>
          <p:cNvSpPr/>
          <p:nvPr/>
        </p:nvSpPr>
        <p:spPr>
          <a:xfrm>
            <a:off x="250920" y="981000"/>
            <a:ext cx="1151640" cy="729360"/>
          </a:xfrm>
          <a:prstGeom prst="rect">
            <a:avLst/>
          </a:prstGeom>
          <a:solidFill>
            <a:srgbClr val="dcebef"/>
          </a:solidFill>
          <a:ln>
            <a:noFill/>
          </a:ln>
        </p:spPr>
        <p:txBody>
          <a:bodyPr bIns="45000" lIns="90000" rIns="90000" tIns="45000"/>
          <a:p>
            <a:pPr algn="just">
              <a:lnSpc>
                <a:spcPct val="100000"/>
              </a:lnSpc>
            </a:pPr>
            <a:r>
              <a:rPr lang="fr-FR" sz="1050">
                <a:solidFill>
                  <a:srgbClr val="000000"/>
                </a:solidFill>
                <a:latin typeface="Candara"/>
              </a:rPr>
              <a:t>Prise en compte de la conception d’un projet urbain sur son territoire: objectifs et enjeux territoriaux ?</a:t>
            </a:r>
            <a:endParaRPr/>
          </a:p>
        </p:txBody>
      </p:sp>
      <p:sp>
        <p:nvSpPr>
          <p:cNvPr id="151" name="CustomShape 2"/>
          <p:cNvSpPr/>
          <p:nvPr/>
        </p:nvSpPr>
        <p:spPr>
          <a:xfrm>
            <a:off x="1047600" y="260280"/>
            <a:ext cx="7127280" cy="516600"/>
          </a:xfrm>
          <a:prstGeom prst="rect">
            <a:avLst/>
          </a:prstGeom>
          <a:noFill/>
          <a:ln>
            <a:noFill/>
          </a:ln>
        </p:spPr>
        <p:txBody>
          <a:bodyPr bIns="45000" lIns="90000" rIns="90000" tIns="45000"/>
          <a:p>
            <a:pPr algn="ctr">
              <a:lnSpc>
                <a:spcPct val="100000"/>
              </a:lnSpc>
            </a:pPr>
            <a:r>
              <a:rPr b="1" lang="fr-FR" sz="2800">
                <a:solidFill>
                  <a:srgbClr val="404040"/>
                </a:solidFill>
                <a:latin typeface="Candara"/>
              </a:rPr>
              <a:t>LES ETAPES DE LA MISE EN PLACE DE LA GUP</a:t>
            </a:r>
            <a:endParaRPr/>
          </a:p>
        </p:txBody>
      </p:sp>
      <p:sp>
        <p:nvSpPr>
          <p:cNvPr id="152" name="CustomShape 3"/>
          <p:cNvSpPr/>
          <p:nvPr/>
        </p:nvSpPr>
        <p:spPr>
          <a:xfrm>
            <a:off x="223920" y="4005360"/>
            <a:ext cx="1902600" cy="1185120"/>
          </a:xfrm>
          <a:prstGeom prst="rect">
            <a:avLst/>
          </a:prstGeom>
          <a:noFill/>
          <a:ln w="19080">
            <a:solidFill>
              <a:srgbClr val="66a7b9"/>
            </a:solidFill>
            <a:round/>
          </a:ln>
        </p:spPr>
        <p:txBody>
          <a:bodyPr bIns="45000" lIns="90000" rIns="90000" tIns="45000"/>
          <a:p>
            <a:pPr algn="ctr">
              <a:lnSpc>
                <a:spcPct val="100000"/>
              </a:lnSpc>
            </a:pPr>
            <a:r>
              <a:rPr lang="fr-FR" sz="1200">
                <a:solidFill>
                  <a:srgbClr val="000000"/>
                </a:solidFill>
                <a:latin typeface="Candara"/>
              </a:rPr>
              <a:t>En Guyane, les trois communes ANRU: Cayenne, Matoury et Kourou ont entamé la mise en place de la GUP</a:t>
            </a:r>
            <a:endParaRPr/>
          </a:p>
          <a:p>
            <a:pPr algn="ctr">
              <a:lnSpc>
                <a:spcPct val="100000"/>
              </a:lnSpc>
            </a:pPr>
            <a:endParaRPr/>
          </a:p>
          <a:p>
            <a:pPr algn="ctr">
              <a:lnSpc>
                <a:spcPct val="100000"/>
              </a:lnSpc>
            </a:pPr>
            <a:r>
              <a:rPr lang="fr-FR" sz="1200">
                <a:solidFill>
                  <a:srgbClr val="000000"/>
                </a:solidFill>
                <a:latin typeface="Candara"/>
              </a:rPr>
              <a:t>Aucune n’a opérationnellement été mise en place à ce jour. </a:t>
            </a: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53" name="Picture 2"/>
          <p:cNvPicPr/>
          <p:nvPr/>
        </p:nvPicPr>
        <p:blipFill>
          <a:blip r:embed="rId1"/>
          <a:stretch>
            <a:fillRect/>
          </a:stretch>
        </p:blipFill>
        <p:spPr>
          <a:xfrm>
            <a:off x="196920" y="115920"/>
            <a:ext cx="8752680" cy="6625440"/>
          </a:xfrm>
          <a:prstGeom prst="rect">
            <a:avLst/>
          </a:prstGeom>
          <a:ln w="9360">
            <a:noFill/>
          </a:ln>
        </p:spPr>
      </p:pic>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54" name="Picture 2"/>
          <p:cNvPicPr/>
          <p:nvPr/>
        </p:nvPicPr>
        <p:blipFill>
          <a:blip r:embed="rId1"/>
          <a:stretch>
            <a:fillRect/>
          </a:stretch>
        </p:blipFill>
        <p:spPr>
          <a:xfrm>
            <a:off x="108000" y="115920"/>
            <a:ext cx="8935200" cy="6625440"/>
          </a:xfrm>
          <a:prstGeom prst="rect">
            <a:avLst/>
          </a:prstGeom>
          <a:ln w="9360">
            <a:noFill/>
          </a:ln>
        </p:spPr>
      </p:pic>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55" name="Picture 2"/>
          <p:cNvPicPr/>
          <p:nvPr/>
        </p:nvPicPr>
        <p:blipFill>
          <a:blip r:embed="rId1"/>
          <a:stretch>
            <a:fillRect/>
          </a:stretch>
        </p:blipFill>
        <p:spPr>
          <a:xfrm>
            <a:off x="96840" y="66600"/>
            <a:ext cx="8984520" cy="6709680"/>
          </a:xfrm>
          <a:prstGeom prst="rect">
            <a:avLst/>
          </a:prstGeom>
          <a:ln w="9360">
            <a:noFill/>
          </a:ln>
        </p:spPr>
      </p:pic>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56" name="Picture 2"/>
          <p:cNvPicPr/>
          <p:nvPr/>
        </p:nvPicPr>
        <p:blipFill>
          <a:blip r:embed="rId1"/>
          <a:srcRect b="0" l="1053" r="0" t="0"/>
          <a:stretch>
            <a:fillRect/>
          </a:stretch>
        </p:blipFill>
        <p:spPr>
          <a:xfrm>
            <a:off x="108000" y="27000"/>
            <a:ext cx="8894160" cy="6577920"/>
          </a:xfrm>
          <a:prstGeom prst="rect">
            <a:avLst/>
          </a:prstGeom>
          <a:ln w="9360">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1" name="CustomShape 1"/>
          <p:cNvSpPr/>
          <p:nvPr/>
        </p:nvSpPr>
        <p:spPr>
          <a:xfrm>
            <a:off x="1500120" y="224280"/>
            <a:ext cx="6768360" cy="516960"/>
          </a:xfrm>
          <a:prstGeom prst="rect">
            <a:avLst/>
          </a:prstGeom>
          <a:noFill/>
          <a:ln w="9360">
            <a:noFill/>
          </a:ln>
        </p:spPr>
        <p:txBody>
          <a:bodyPr bIns="45000" lIns="90000" rIns="90000" tIns="45000"/>
          <a:p>
            <a:pPr algn="ctr">
              <a:lnSpc>
                <a:spcPct val="100000"/>
              </a:lnSpc>
            </a:pPr>
            <a:r>
              <a:rPr b="1" lang="fr-FR" sz="2800">
                <a:solidFill>
                  <a:srgbClr val="000099"/>
                </a:solidFill>
                <a:latin typeface="Candara"/>
              </a:rPr>
              <a:t>Interroger une notion floue : la « cohésion sociale »</a:t>
            </a:r>
            <a:endParaRPr/>
          </a:p>
        </p:txBody>
      </p:sp>
      <p:sp>
        <p:nvSpPr>
          <p:cNvPr id="102" name="CustomShape 2"/>
          <p:cNvSpPr/>
          <p:nvPr/>
        </p:nvSpPr>
        <p:spPr>
          <a:xfrm>
            <a:off x="755640" y="1989000"/>
            <a:ext cx="7952760" cy="3740760"/>
          </a:xfrm>
          <a:prstGeom prst="rect">
            <a:avLst/>
          </a:prstGeom>
          <a:noFill/>
          <a:ln w="9360">
            <a:noFill/>
          </a:ln>
        </p:spPr>
        <p:txBody>
          <a:bodyPr bIns="45000" lIns="90000" rIns="90000" tIns="45000"/>
          <a:p>
            <a:pPr algn="just">
              <a:lnSpc>
                <a:spcPct val="100000"/>
              </a:lnSpc>
            </a:pPr>
            <a:endParaRPr/>
          </a:p>
          <a:p>
            <a:pPr algn="just">
              <a:lnSpc>
                <a:spcPct val="100000"/>
              </a:lnSpc>
              <a:buFont charset="2" typeface="Wingdings"/>
              <a:buChar char=""/>
            </a:pPr>
            <a:r>
              <a:rPr b="1" lang="fr-FR" sz="2600">
                <a:solidFill>
                  <a:srgbClr val="000000"/>
                </a:solidFill>
                <a:latin typeface="Candara"/>
              </a:rPr>
              <a:t> </a:t>
            </a:r>
            <a:r>
              <a:rPr b="1" lang="fr-FR" sz="2600">
                <a:solidFill>
                  <a:srgbClr val="000000"/>
                </a:solidFill>
                <a:latin typeface="Candara"/>
              </a:rPr>
              <a:t>Quels sont les mots ou expressions qui vous viennent à l’esprit lorsqu’on vous parle de « cohésion sociale » ?</a:t>
            </a:r>
            <a:endParaRPr/>
          </a:p>
          <a:p>
            <a:pPr algn="just">
              <a:lnSpc>
                <a:spcPct val="100000"/>
              </a:lnSpc>
            </a:pPr>
            <a:endParaRPr/>
          </a:p>
          <a:p>
            <a:pPr algn="just">
              <a:lnSpc>
                <a:spcPct val="100000"/>
              </a:lnSpc>
            </a:pPr>
            <a:endParaRPr/>
          </a:p>
          <a:p>
            <a:pPr algn="just">
              <a:lnSpc>
                <a:spcPct val="100000"/>
              </a:lnSpc>
            </a:pPr>
            <a:endParaRPr/>
          </a:p>
        </p:txBody>
      </p:sp>
    </p:spTree>
  </p:cSld>
  <p:timing>
    <p:tnLst>
      <p:par>
        <p:cTn dur="indefinite" id="1" nodeType="tmRoot" restart="never">
          <p:childTnLst>
            <p:seq>
              <p:cTn id="2"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3" name="CustomShape 1"/>
          <p:cNvSpPr/>
          <p:nvPr/>
        </p:nvSpPr>
        <p:spPr>
          <a:xfrm>
            <a:off x="611280" y="260280"/>
            <a:ext cx="8136720" cy="455760"/>
          </a:xfrm>
          <a:prstGeom prst="rect">
            <a:avLst/>
          </a:prstGeom>
          <a:noFill/>
          <a:ln w="9360">
            <a:noFill/>
          </a:ln>
        </p:spPr>
        <p:txBody>
          <a:bodyPr bIns="45000" lIns="90000" rIns="90000" tIns="45000"/>
          <a:p>
            <a:pPr algn="ctr">
              <a:lnSpc>
                <a:spcPct val="100000"/>
              </a:lnSpc>
            </a:pPr>
            <a:r>
              <a:rPr b="1" lang="fr-FR" sz="2400">
                <a:solidFill>
                  <a:srgbClr val="000099"/>
                </a:solidFill>
                <a:latin typeface="Calibri"/>
              </a:rPr>
              <a:t>Interroger une notion floue : la « cohésion sociale »</a:t>
            </a:r>
            <a:endParaRPr/>
          </a:p>
        </p:txBody>
      </p:sp>
      <p:pic>
        <p:nvPicPr>
          <p:cNvPr descr="" id="104" name="Picture 2"/>
          <p:cNvPicPr/>
          <p:nvPr/>
        </p:nvPicPr>
        <p:blipFill>
          <a:blip r:embed="rId1"/>
          <a:stretch>
            <a:fillRect/>
          </a:stretch>
        </p:blipFill>
        <p:spPr>
          <a:xfrm>
            <a:off x="2771640" y="907920"/>
            <a:ext cx="5896800" cy="5722200"/>
          </a:xfrm>
          <a:prstGeom prst="rect">
            <a:avLst/>
          </a:prstGeom>
          <a:ln w="9360">
            <a:noFill/>
          </a:ln>
        </p:spPr>
      </p:pic>
      <p:sp>
        <p:nvSpPr>
          <p:cNvPr id="105" name="CustomShape 2"/>
          <p:cNvSpPr/>
          <p:nvPr/>
        </p:nvSpPr>
        <p:spPr>
          <a:xfrm>
            <a:off x="250920" y="2852640"/>
            <a:ext cx="1944000" cy="927000"/>
          </a:xfrm>
          <a:prstGeom prst="rect">
            <a:avLst/>
          </a:prstGeom>
          <a:noFill/>
          <a:ln w="9360">
            <a:noFill/>
          </a:ln>
        </p:spPr>
        <p:txBody>
          <a:bodyPr bIns="45000" lIns="90000" rIns="90000" tIns="45000"/>
          <a:p>
            <a:pPr>
              <a:lnSpc>
                <a:spcPct val="100000"/>
              </a:lnSpc>
            </a:pPr>
            <a:r>
              <a:rPr i="1" lang="fr-FR" sz="1100">
                <a:solidFill>
                  <a:srgbClr val="000000"/>
                </a:solidFill>
                <a:latin typeface="Candara"/>
              </a:rPr>
              <a:t>Source : Sandra Hoibian, « Baromètre de la cohésion sociale », Etude réalisée à la demande de la Direction Générale de la Cohésion Sociale, Mission Analyse stratégique, synthèse et prospective, juin 2011. </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 name="CustomShape 1"/>
          <p:cNvSpPr/>
          <p:nvPr/>
        </p:nvSpPr>
        <p:spPr>
          <a:xfrm>
            <a:off x="1500120" y="224280"/>
            <a:ext cx="6768360" cy="516960"/>
          </a:xfrm>
          <a:prstGeom prst="rect">
            <a:avLst/>
          </a:prstGeom>
          <a:noFill/>
          <a:ln w="9360">
            <a:noFill/>
          </a:ln>
        </p:spPr>
        <p:txBody>
          <a:bodyPr bIns="45000" lIns="90000" rIns="90000" tIns="45000"/>
          <a:p>
            <a:pPr algn="ctr">
              <a:lnSpc>
                <a:spcPct val="100000"/>
              </a:lnSpc>
            </a:pPr>
            <a:r>
              <a:rPr b="1" lang="fr-FR" sz="2800">
                <a:solidFill>
                  <a:srgbClr val="000099"/>
                </a:solidFill>
                <a:latin typeface="Candara"/>
              </a:rPr>
              <a:t>Interroger une notion floue : la « cohésion sociale »</a:t>
            </a:r>
            <a:endParaRPr/>
          </a:p>
        </p:txBody>
      </p:sp>
      <p:sp>
        <p:nvSpPr>
          <p:cNvPr id="107" name="CustomShape 2"/>
          <p:cNvSpPr/>
          <p:nvPr/>
        </p:nvSpPr>
        <p:spPr>
          <a:xfrm>
            <a:off x="755640" y="1989000"/>
            <a:ext cx="7952760" cy="3740760"/>
          </a:xfrm>
          <a:prstGeom prst="rect">
            <a:avLst/>
          </a:prstGeom>
          <a:noFill/>
          <a:ln w="9360">
            <a:noFill/>
          </a:ln>
        </p:spPr>
        <p:txBody>
          <a:bodyPr bIns="45000" lIns="90000" rIns="90000" tIns="45000"/>
          <a:p>
            <a:pPr algn="just">
              <a:lnSpc>
                <a:spcPct val="100000"/>
              </a:lnSpc>
            </a:pPr>
            <a:endParaRPr/>
          </a:p>
          <a:p>
            <a:pPr algn="just">
              <a:lnSpc>
                <a:spcPct val="100000"/>
              </a:lnSpc>
              <a:buFont charset="2" typeface="Wingdings"/>
              <a:buChar char=""/>
            </a:pPr>
            <a:r>
              <a:rPr b="1" lang="fr-FR" sz="2600">
                <a:solidFill>
                  <a:srgbClr val="000000"/>
                </a:solidFill>
                <a:latin typeface="Candara"/>
              </a:rPr>
              <a:t> </a:t>
            </a:r>
            <a:r>
              <a:rPr b="1" lang="fr-FR" sz="2600">
                <a:solidFill>
                  <a:srgbClr val="000000"/>
                </a:solidFill>
                <a:latin typeface="Candara"/>
              </a:rPr>
              <a:t>Qu’est-ce qui contribue selon vous le plus à la cohésion sociale ?</a:t>
            </a:r>
            <a:endParaRPr/>
          </a:p>
          <a:p>
            <a:pPr algn="just">
              <a:lnSpc>
                <a:spcPct val="100000"/>
              </a:lnSpc>
            </a:pPr>
            <a:endParaRPr/>
          </a:p>
          <a:p>
            <a:pPr algn="just">
              <a:lnSpc>
                <a:spcPct val="100000"/>
              </a:lnSpc>
            </a:pPr>
            <a:endParaRPr/>
          </a:p>
          <a:p>
            <a:pPr algn="just">
              <a:lnSpc>
                <a:spcPct val="100000"/>
              </a:lnSpc>
            </a:pPr>
            <a:endParaRPr/>
          </a:p>
        </p:txBody>
      </p:sp>
    </p:spTree>
  </p:cSld>
  <p:timing>
    <p:tnLst>
      <p:par>
        <p:cTn dur="indefinite" id="3" nodeType="tmRoot" restart="never">
          <p:childTnLst>
            <p:seq>
              <p:cTn id="4"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08" name="Image 3"/>
          <p:cNvPicPr/>
          <p:nvPr/>
        </p:nvPicPr>
        <p:blipFill>
          <a:blip r:embed="rId1"/>
          <a:srcRect b="138316" l="159555" r="158144" t="-1467589"/>
          <a:stretch>
            <a:fillRect/>
          </a:stretch>
        </p:blipFill>
        <p:spPr>
          <a:xfrm>
            <a:off x="2050920" y="1341360"/>
            <a:ext cx="4946040" cy="5150880"/>
          </a:xfrm>
          <a:prstGeom prst="rect">
            <a:avLst/>
          </a:prstGeom>
          <a:ln w="9360">
            <a:noFill/>
          </a:ln>
        </p:spPr>
      </p:pic>
      <p:sp>
        <p:nvSpPr>
          <p:cNvPr id="109" name="CustomShape 1"/>
          <p:cNvSpPr/>
          <p:nvPr/>
        </p:nvSpPr>
        <p:spPr>
          <a:xfrm>
            <a:off x="611280" y="260280"/>
            <a:ext cx="8136720" cy="455760"/>
          </a:xfrm>
          <a:prstGeom prst="rect">
            <a:avLst/>
          </a:prstGeom>
          <a:noFill/>
          <a:ln w="9360">
            <a:noFill/>
          </a:ln>
        </p:spPr>
        <p:txBody>
          <a:bodyPr bIns="45000" lIns="90000" rIns="90000" tIns="45000"/>
          <a:p>
            <a:pPr algn="ctr">
              <a:lnSpc>
                <a:spcPct val="100000"/>
              </a:lnSpc>
            </a:pPr>
            <a:r>
              <a:rPr b="1" lang="fr-FR" sz="2400">
                <a:solidFill>
                  <a:srgbClr val="000099"/>
                </a:solidFill>
                <a:latin typeface="Calibri"/>
              </a:rPr>
              <a:t>Interroger une notion floue : la « cohésion sociale »</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0" name="Image 3"/>
          <p:cNvPicPr/>
          <p:nvPr/>
        </p:nvPicPr>
        <p:blipFill>
          <a:blip r:embed="rId1"/>
          <a:srcRect b="180027" l="-214217" r="634248" t="-3558"/>
          <a:stretch>
            <a:fillRect/>
          </a:stretch>
        </p:blipFill>
        <p:spPr>
          <a:xfrm>
            <a:off x="1619280" y="1557360"/>
            <a:ext cx="5556960" cy="2677320"/>
          </a:xfrm>
          <a:prstGeom prst="rect">
            <a:avLst/>
          </a:prstGeom>
          <a:ln w="9360">
            <a:noFill/>
          </a:ln>
        </p:spPr>
      </p:pic>
      <p:sp>
        <p:nvSpPr>
          <p:cNvPr id="111" name="CustomShape 1"/>
          <p:cNvSpPr/>
          <p:nvPr/>
        </p:nvSpPr>
        <p:spPr>
          <a:xfrm>
            <a:off x="3348000" y="4984920"/>
            <a:ext cx="2561400" cy="364320"/>
          </a:xfrm>
          <a:prstGeom prst="rect">
            <a:avLst/>
          </a:prstGeom>
          <a:noFill/>
          <a:ln w="9360">
            <a:noFill/>
          </a:ln>
        </p:spPr>
        <p:txBody>
          <a:bodyPr bIns="45000" lIns="90000" rIns="90000" tIns="45000"/>
          <a:p>
            <a:pPr>
              <a:lnSpc>
                <a:spcPct val="100000"/>
              </a:lnSpc>
              <a:buFont charset="2" typeface="Wingdings"/>
              <a:buChar char=""/>
            </a:pPr>
            <a:r>
              <a:rPr b="1" lang="fr-FR">
                <a:solidFill>
                  <a:srgbClr val="ff0000"/>
                </a:solidFill>
                <a:latin typeface="Candara"/>
              </a:rPr>
              <a:t>Et en Guyane ?</a:t>
            </a:r>
            <a:endParaRPr/>
          </a:p>
        </p:txBody>
      </p:sp>
      <p:sp>
        <p:nvSpPr>
          <p:cNvPr id="112" name="CustomShape 2"/>
          <p:cNvSpPr/>
          <p:nvPr/>
        </p:nvSpPr>
        <p:spPr>
          <a:xfrm>
            <a:off x="611280" y="260280"/>
            <a:ext cx="8136720" cy="455760"/>
          </a:xfrm>
          <a:prstGeom prst="rect">
            <a:avLst/>
          </a:prstGeom>
          <a:noFill/>
          <a:ln w="9360">
            <a:noFill/>
          </a:ln>
        </p:spPr>
        <p:txBody>
          <a:bodyPr bIns="45000" lIns="90000" rIns="90000" tIns="45000"/>
          <a:p>
            <a:pPr algn="ctr">
              <a:lnSpc>
                <a:spcPct val="100000"/>
              </a:lnSpc>
            </a:pPr>
            <a:r>
              <a:rPr b="1" lang="fr-FR" sz="2400">
                <a:solidFill>
                  <a:srgbClr val="000099"/>
                </a:solidFill>
                <a:latin typeface="Calibri"/>
              </a:rPr>
              <a:t>Interroger une notion floue : la « cohésion sociale »</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 name="CustomShape 1"/>
          <p:cNvSpPr/>
          <p:nvPr/>
        </p:nvSpPr>
        <p:spPr>
          <a:xfrm>
            <a:off x="250920" y="260280"/>
            <a:ext cx="8641800" cy="455760"/>
          </a:xfrm>
          <a:prstGeom prst="rect">
            <a:avLst/>
          </a:prstGeom>
          <a:noFill/>
          <a:ln w="9360">
            <a:noFill/>
          </a:ln>
        </p:spPr>
        <p:txBody>
          <a:bodyPr bIns="45000" lIns="90000" rIns="90000" tIns="45000"/>
          <a:p>
            <a:pPr algn="ctr">
              <a:lnSpc>
                <a:spcPct val="100000"/>
              </a:lnSpc>
            </a:pPr>
            <a:r>
              <a:rPr b="1" lang="fr-FR" sz="2400">
                <a:solidFill>
                  <a:srgbClr val="000099"/>
                </a:solidFill>
                <a:latin typeface="Calibri"/>
              </a:rPr>
              <a:t>Pourquoi parle-t-on de plus en plus de cohésion sociale ?</a:t>
            </a:r>
            <a:endParaRPr/>
          </a:p>
        </p:txBody>
      </p:sp>
      <p:sp>
        <p:nvSpPr>
          <p:cNvPr id="114" name="CustomShape 2"/>
          <p:cNvSpPr/>
          <p:nvPr/>
        </p:nvSpPr>
        <p:spPr>
          <a:xfrm>
            <a:off x="539640" y="1484280"/>
            <a:ext cx="8208360" cy="2405520"/>
          </a:xfrm>
          <a:prstGeom prst="rect">
            <a:avLst/>
          </a:prstGeom>
          <a:noFill/>
          <a:ln w="9360">
            <a:noFill/>
          </a:ln>
        </p:spPr>
        <p:txBody>
          <a:bodyPr bIns="45000" lIns="90000" rIns="90000" tIns="45000"/>
          <a:p>
            <a:pPr>
              <a:lnSpc>
                <a:spcPct val="100000"/>
              </a:lnSpc>
            </a:pPr>
            <a:r>
              <a:rPr b="1" lang="fr-FR">
                <a:solidFill>
                  <a:srgbClr val="000000"/>
                </a:solidFill>
                <a:latin typeface="Calibri"/>
              </a:rPr>
              <a:t>Entre politiques sociales et civisme : une expression floue</a:t>
            </a:r>
            <a:endParaRPr/>
          </a:p>
          <a:p>
            <a:pPr>
              <a:lnSpc>
                <a:spcPct val="100000"/>
              </a:lnSpc>
            </a:pPr>
            <a:r>
              <a:rPr b="1" lang="fr-FR">
                <a:solidFill>
                  <a:srgbClr val="000000"/>
                </a:solidFill>
                <a:latin typeface="Calibri"/>
              </a:rPr>
              <a:t> </a:t>
            </a:r>
            <a:endParaRPr/>
          </a:p>
          <a:p>
            <a:pPr>
              <a:lnSpc>
                <a:spcPct val="100000"/>
              </a:lnSpc>
            </a:pPr>
            <a:r>
              <a:rPr lang="fr-FR">
                <a:solidFill>
                  <a:srgbClr val="000000"/>
                </a:solidFill>
                <a:latin typeface="Calibri"/>
              </a:rPr>
              <a:t>« La cohésion sociale semble, à bien des égards, un concept mou aux contours flous. Il désigne tantôt des politiques sociales plus ou moins novatrices, tantôt le civisme et la participation démocratique à la vie de la société locale ou nationale. » </a:t>
            </a:r>
            <a:r>
              <a:rPr lang="fr-FR" sz="1000">
                <a:solidFill>
                  <a:srgbClr val="000000"/>
                </a:solidFill>
                <a:latin typeface="Calibri"/>
              </a:rPr>
              <a:t>(Jacques Donzelot, « Refonder la cohésion sociale », 2006, p.4. </a:t>
            </a:r>
            <a:r>
              <a:rPr lang="fr-FR" sz="1000">
                <a:solidFill>
                  <a:srgbClr val="000000"/>
                </a:solidFill>
                <a:latin typeface="Calibri"/>
              </a:rPr>
              <a:t>)</a:t>
            </a:r>
            <a:endParaRPr/>
          </a:p>
          <a:p>
            <a:pPr>
              <a:lnSpc>
                <a:spcPct val="100000"/>
              </a:lnSpc>
            </a:pPr>
            <a:r>
              <a:rPr lang="fr-FR" sz="1000">
                <a:solidFill>
                  <a:srgbClr val="000000"/>
                </a:solidFill>
                <a:latin typeface="Calibri"/>
              </a:rPr>
              <a:t> </a:t>
            </a:r>
            <a:endParaRPr/>
          </a:p>
          <a:p>
            <a:pPr>
              <a:lnSpc>
                <a:spcPct val="100000"/>
              </a:lnSpc>
            </a:pPr>
            <a:r>
              <a:rPr lang="fr-FR" sz="1000">
                <a:solidFill>
                  <a:srgbClr val="000000"/>
                </a:solidFill>
                <a:latin typeface="Calibri"/>
              </a:rPr>
              <a:t>Il n’y a pas de façon unique de comprendre même les diverses dimensions des définitions de la cohésion sociale </a:t>
            </a:r>
            <a:r>
              <a:rPr lang="fr-FR" sz="1000">
                <a:solidFill>
                  <a:srgbClr val="000000"/>
                </a:solidFill>
                <a:latin typeface="Wingdings"/>
              </a:rPr>
              <a:t></a:t>
            </a:r>
            <a:r>
              <a:rPr lang="fr-FR" sz="1000">
                <a:solidFill>
                  <a:srgbClr val="000000"/>
                </a:solidFill>
                <a:latin typeface="Calibri"/>
              </a:rPr>
              <a:t> variations en fonction des problèmes considérés et des individus et des organismes qui en parlent</a:t>
            </a:r>
            <a:endParaRPr/>
          </a:p>
          <a:p>
            <a:pPr>
              <a:lnSpc>
                <a:spcPct val="100000"/>
              </a:lnSpc>
            </a:pPr>
            <a:r>
              <a:rPr lang="fr-FR" sz="1000">
                <a:solidFill>
                  <a:srgbClr val="000000"/>
                </a:solidFill>
                <a:latin typeface="Calibri"/>
              </a:rPr>
              <a:t> </a:t>
            </a:r>
            <a:endParaRPr/>
          </a:p>
          <a:p>
            <a:pPr>
              <a:lnSpc>
                <a:spcPct val="100000"/>
              </a:lnSpc>
            </a:pPr>
            <a:r>
              <a:rPr lang="fr-FR" sz="1000">
                <a:solidFill>
                  <a:srgbClr val="000000"/>
                </a:solidFill>
                <a:latin typeface="Calibri"/>
              </a:rPr>
              <a:t>L’objectif fort de la cohésion sociale est le </a:t>
            </a:r>
            <a:r>
              <a:rPr b="1" lang="fr-FR" sz="1000">
                <a:solidFill>
                  <a:srgbClr val="000000"/>
                </a:solidFill>
                <a:latin typeface="Calibri"/>
              </a:rPr>
              <a:t>lien social</a:t>
            </a:r>
            <a:r>
              <a:rPr lang="fr-FR" sz="1000">
                <a:solidFill>
                  <a:srgbClr val="000000"/>
                </a:solidFill>
                <a:latin typeface="Calibri"/>
              </a:rPr>
              <a:t> </a:t>
            </a:r>
            <a:r>
              <a:rPr lang="fr-FR" sz="1000">
                <a:solidFill>
                  <a:srgbClr val="000000"/>
                </a:solidFill>
                <a:latin typeface="Wingdings"/>
              </a:rPr>
              <a:t></a:t>
            </a:r>
            <a:r>
              <a:rPr lang="fr-FR" sz="1000">
                <a:solidFill>
                  <a:srgbClr val="000000"/>
                </a:solidFill>
                <a:latin typeface="Calibri"/>
              </a:rPr>
              <a:t> faire « tenir ensemble » les différentes composantes de la société, en faisant de la lutte contre l’exclusion l’objectif central et de la participation, entre autres, un des moyens de l’action.</a:t>
            </a:r>
            <a:endParaRPr/>
          </a:p>
          <a:p>
            <a:pPr>
              <a:lnSpc>
                <a:spcPct val="100000"/>
              </a:lnSpc>
            </a:pPr>
            <a:endParaRPr/>
          </a:p>
          <a:p>
            <a:pPr>
              <a:lnSpc>
                <a:spcPct val="100000"/>
              </a:lnSpc>
            </a:pPr>
            <a:r>
              <a:rPr lang="fr-FR" sz="1000">
                <a:solidFill>
                  <a:srgbClr val="000000"/>
                </a:solidFill>
                <a:latin typeface="Calibri"/>
              </a:rPr>
              <a:t> </a:t>
            </a:r>
            <a:endParaRPr/>
          </a:p>
          <a:p>
            <a:pPr>
              <a:lnSpc>
                <a:spcPct val="100000"/>
              </a:lnSpc>
            </a:pP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 name="CustomShape 1"/>
          <p:cNvSpPr/>
          <p:nvPr/>
        </p:nvSpPr>
        <p:spPr>
          <a:xfrm>
            <a:off x="250920" y="260280"/>
            <a:ext cx="8641800" cy="455760"/>
          </a:xfrm>
          <a:prstGeom prst="rect">
            <a:avLst/>
          </a:prstGeom>
          <a:noFill/>
          <a:ln w="9360">
            <a:noFill/>
          </a:ln>
        </p:spPr>
        <p:txBody>
          <a:bodyPr bIns="45000" lIns="90000" rIns="90000" tIns="45000"/>
          <a:p>
            <a:pPr algn="ctr">
              <a:lnSpc>
                <a:spcPct val="100000"/>
              </a:lnSpc>
            </a:pPr>
            <a:r>
              <a:rPr b="1" lang="fr-FR" sz="2400">
                <a:solidFill>
                  <a:srgbClr val="000099"/>
                </a:solidFill>
                <a:latin typeface="Calibri"/>
              </a:rPr>
              <a:t>Pourquoi parle-t-on de plus en plus de cohésion sociale ?</a:t>
            </a:r>
            <a:endParaRPr/>
          </a:p>
        </p:txBody>
      </p:sp>
      <p:sp>
        <p:nvSpPr>
          <p:cNvPr id="116" name="CustomShape 2"/>
          <p:cNvSpPr/>
          <p:nvPr/>
        </p:nvSpPr>
        <p:spPr>
          <a:xfrm>
            <a:off x="539640" y="1484280"/>
            <a:ext cx="8208360" cy="3381840"/>
          </a:xfrm>
          <a:prstGeom prst="rect">
            <a:avLst/>
          </a:prstGeom>
          <a:noFill/>
          <a:ln w="9360">
            <a:noFill/>
          </a:ln>
        </p:spPr>
        <p:txBody>
          <a:bodyPr bIns="45000" lIns="90000" rIns="90000" tIns="45000"/>
          <a:p>
            <a:pPr>
              <a:lnSpc>
                <a:spcPct val="100000"/>
              </a:lnSpc>
            </a:pPr>
            <a:r>
              <a:rPr lang="fr-FR">
                <a:solidFill>
                  <a:srgbClr val="000000"/>
                </a:solidFill>
                <a:latin typeface="Calibri"/>
              </a:rPr>
              <a:t>L’emploi de plus en plus fréquent de ce terme / concept est du à 2 facteurs :</a:t>
            </a:r>
            <a:endParaRPr/>
          </a:p>
          <a:p>
            <a:pPr>
              <a:lnSpc>
                <a:spcPct val="100000"/>
              </a:lnSpc>
            </a:pPr>
            <a:endParaRPr/>
          </a:p>
          <a:p>
            <a:pPr>
              <a:lnSpc>
                <a:spcPct val="100000"/>
              </a:lnSpc>
            </a:pPr>
            <a:r>
              <a:rPr b="1" lang="fr-FR">
                <a:solidFill>
                  <a:srgbClr val="000000"/>
                </a:solidFill>
                <a:latin typeface="Calibri"/>
              </a:rPr>
              <a:t>1/ l’écart croissant entre l’égalité politique et l’inégalité économique </a:t>
            </a:r>
            <a:endParaRPr/>
          </a:p>
          <a:p>
            <a:pPr>
              <a:lnSpc>
                <a:spcPct val="100000"/>
              </a:lnSpc>
            </a:pPr>
            <a:r>
              <a:rPr lang="fr-FR">
                <a:solidFill>
                  <a:srgbClr val="000000"/>
                </a:solidFill>
                <a:latin typeface="Calibri"/>
              </a:rPr>
              <a:t> </a:t>
            </a:r>
            <a:endParaRPr/>
          </a:p>
          <a:p>
            <a:pPr>
              <a:lnSpc>
                <a:spcPct val="100000"/>
              </a:lnSpc>
            </a:pPr>
            <a:r>
              <a:rPr lang="fr-FR">
                <a:solidFill>
                  <a:srgbClr val="000000"/>
                </a:solidFill>
                <a:latin typeface="Calibri"/>
              </a:rPr>
              <a:t>Terme de plus en plus utilisé avec le développement d’un ensemble de problèmes : difficultés d’intégration de certains groupes sociaux, chômage, délinquance, échec scolaire, problèmes des banlieues, délocalisations </a:t>
            </a:r>
            <a:r>
              <a:rPr lang="fr-FR">
                <a:solidFill>
                  <a:srgbClr val="000000"/>
                </a:solidFill>
                <a:latin typeface="Wingdings"/>
              </a:rPr>
              <a:t></a:t>
            </a:r>
            <a:r>
              <a:rPr lang="fr-FR">
                <a:solidFill>
                  <a:srgbClr val="000000"/>
                </a:solidFill>
                <a:latin typeface="Calibri"/>
              </a:rPr>
              <a:t> une incertitude économique, peur de la dégradation socioéconomique </a:t>
            </a:r>
            <a:endParaRPr/>
          </a:p>
          <a:p>
            <a:pPr>
              <a:lnSpc>
                <a:spcPct val="100000"/>
              </a:lnSpc>
            </a:pPr>
            <a:endParaRPr/>
          </a:p>
          <a:p>
            <a:pPr>
              <a:lnSpc>
                <a:spcPct val="100000"/>
              </a:lnSpc>
            </a:pPr>
            <a:endParaRPr/>
          </a:p>
          <a:p>
            <a:pPr>
              <a:lnSpc>
                <a:spcPct val="100000"/>
              </a:lnSpc>
            </a:pPr>
            <a:r>
              <a:rPr b="1" lang="fr-FR">
                <a:solidFill>
                  <a:srgbClr val="000000"/>
                </a:solidFill>
                <a:latin typeface="Calibri"/>
              </a:rPr>
              <a:t>2/ son utilisation par les pouvoirs publics / institutions</a:t>
            </a:r>
            <a:endParaRPr/>
          </a:p>
          <a:p>
            <a:pPr>
              <a:lnSpc>
                <a:spcPct val="100000"/>
              </a:lnSpc>
            </a:pPr>
            <a:endParaRPr/>
          </a:p>
          <a:p>
            <a:pPr>
              <a:lnSpc>
                <a:spcPct val="100000"/>
              </a:lnSpc>
            </a:pPr>
            <a:r>
              <a:rPr lang="fr-FR">
                <a:solidFill>
                  <a:srgbClr val="000000"/>
                </a:solidFill>
                <a:latin typeface="Calibri"/>
              </a:rPr>
              <a:t>Cf. Union européenne</a:t>
            </a:r>
            <a:endParaRPr/>
          </a:p>
          <a:p>
            <a:pPr>
              <a:lnSpc>
                <a:spcPct val="100000"/>
              </a:lnSpc>
            </a:pP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