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7" r:id="rId4"/>
    <p:sldId id="261" r:id="rId5"/>
    <p:sldId id="315" r:id="rId6"/>
    <p:sldId id="264" r:id="rId7"/>
    <p:sldId id="265" r:id="rId8"/>
    <p:sldId id="291" r:id="rId9"/>
    <p:sldId id="275" r:id="rId10"/>
    <p:sldId id="296" r:id="rId11"/>
    <p:sldId id="317" r:id="rId12"/>
    <p:sldId id="299" r:id="rId13"/>
    <p:sldId id="301" r:id="rId14"/>
    <p:sldId id="314" r:id="rId15"/>
    <p:sldId id="304" r:id="rId16"/>
    <p:sldId id="306" r:id="rId17"/>
    <p:sldId id="307" r:id="rId18"/>
    <p:sldId id="316" r:id="rId19"/>
    <p:sldId id="285" r:id="rId20"/>
    <p:sldId id="303" r:id="rId21"/>
    <p:sldId id="308" r:id="rId22"/>
    <p:sldId id="319" r:id="rId23"/>
    <p:sldId id="313" r:id="rId24"/>
    <p:sldId id="259" r:id="rId25"/>
    <p:sldId id="318" r:id="rId26"/>
    <p:sldId id="320" r:id="rId27"/>
    <p:sldId id="321" r:id="rId28"/>
    <p:sldId id="322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83355" autoAdjust="0"/>
  </p:normalViewPr>
  <p:slideViewPr>
    <p:cSldViewPr snapToGrid="0" snapToObjects="1">
      <p:cViewPr varScale="1">
        <p:scale>
          <a:sx n="114" d="100"/>
          <a:sy n="114" d="100"/>
        </p:scale>
        <p:origin x="-1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E823D-66D8-E24B-AC66-170F807221D5}" type="datetimeFigureOut">
              <a:rPr lang="fr-FR" smtClean="0"/>
              <a:t>15/06/18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F5A2-9DD1-404A-9267-9F8CDF6EA04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523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96F4C-48F4-B64E-9D89-FFCA6BC76C1D}" type="datetimeFigureOut">
              <a:rPr lang="fr-FR" smtClean="0"/>
              <a:t>15/06/18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n-IN" smtClean="0"/>
              <a:t>Cliquez pour modifier les styles du texte du masque</a:t>
            </a:r>
          </a:p>
          <a:p>
            <a:pPr lvl="1"/>
            <a:r>
              <a:rPr lang="bn-IN" smtClean="0"/>
              <a:t>Deuxième niveau</a:t>
            </a:r>
          </a:p>
          <a:p>
            <a:pPr lvl="2"/>
            <a:r>
              <a:rPr lang="bn-IN" smtClean="0"/>
              <a:t>Troisième niveau</a:t>
            </a:r>
          </a:p>
          <a:p>
            <a:pPr lvl="3"/>
            <a:r>
              <a:rPr lang="bn-IN" smtClean="0"/>
              <a:t>Quatrième niveau</a:t>
            </a:r>
          </a:p>
          <a:p>
            <a:pPr lvl="4"/>
            <a:r>
              <a:rPr lang="bn-IN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7EC38-EFC5-CB44-BCC7-14A932972D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577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En Rouge</a:t>
            </a:r>
            <a:r>
              <a:rPr lang="bn-IN" baseline="0" dirty="0" smtClean="0"/>
              <a:t> =&gt; ARIANE 5 + Vega</a:t>
            </a:r>
          </a:p>
          <a:p>
            <a:endParaRPr lang="bn-IN" baseline="0" dirty="0" smtClean="0"/>
          </a:p>
          <a:p>
            <a:r>
              <a:rPr lang="bn-IN" dirty="0" smtClean="0"/>
              <a:t>En</a:t>
            </a:r>
            <a:r>
              <a:rPr lang="bn-IN" baseline="0" dirty="0" smtClean="0"/>
              <a:t> Bleu =&gt; Soyouz</a:t>
            </a:r>
          </a:p>
          <a:p>
            <a:endParaRPr lang="bn-IN" dirty="0" smtClean="0"/>
          </a:p>
          <a:p>
            <a:r>
              <a:rPr lang="bn-IN" dirty="0" smtClean="0"/>
              <a:t>En Orange =</a:t>
            </a:r>
            <a:r>
              <a:rPr lang="bn-IN" dirty="0" smtClean="0"/>
              <a:t>&gt; Crique sous le vent</a:t>
            </a:r>
          </a:p>
          <a:p>
            <a:endParaRPr lang="bn-IN" dirty="0" smtClean="0"/>
          </a:p>
          <a:p>
            <a:r>
              <a:rPr lang="bn-IN" dirty="0" smtClean="0"/>
              <a:t>En Vert</a:t>
            </a:r>
            <a:r>
              <a:rPr lang="bn-IN" baseline="0" dirty="0" smtClean="0"/>
              <a:t> =&gt;</a:t>
            </a:r>
            <a:r>
              <a:rPr lang="bn-IN" dirty="0" smtClean="0"/>
              <a:t> </a:t>
            </a:r>
            <a:r>
              <a:rPr lang="bn-IN" dirty="0" smtClean="0"/>
              <a:t>Crique Témoin pour Ariane</a:t>
            </a:r>
            <a:r>
              <a:rPr lang="bn-IN" baseline="0" dirty="0" smtClean="0"/>
              <a:t> &amp; Véga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93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Mais pas mieux que la Paracou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POISSON :</a:t>
            </a:r>
          </a:p>
          <a:p>
            <a:r>
              <a:rPr lang="bn-IN" dirty="0" smtClean="0">
                <a:latin typeface="Arial"/>
                <a:cs typeface="Arial"/>
              </a:rPr>
              <a:t>	Pose le soir à 17h et relève le matin à 7h</a:t>
            </a:r>
          </a:p>
          <a:p>
            <a:r>
              <a:rPr lang="bn-IN" dirty="0" smtClean="0">
                <a:latin typeface="Arial"/>
                <a:cs typeface="Arial"/>
              </a:rPr>
              <a:t>	Détermination à l’espèce / Longueur Standard (LS) / Poids</a:t>
            </a:r>
          </a:p>
          <a:p>
            <a:r>
              <a:rPr lang="bn-IN" dirty="0" smtClean="0">
                <a:latin typeface="Arial"/>
                <a:cs typeface="Arial"/>
              </a:rPr>
              <a:t>	Echantillonnage de la chair</a:t>
            </a:r>
          </a:p>
          <a:p>
            <a:r>
              <a:rPr lang="bn-IN" dirty="0" smtClean="0">
                <a:latin typeface="Arial"/>
                <a:cs typeface="Arial"/>
              </a:rPr>
              <a:t>	Sexage</a:t>
            </a:r>
          </a:p>
          <a:p>
            <a:r>
              <a:rPr lang="bn-IN" dirty="0" smtClean="0">
                <a:latin typeface="Arial"/>
                <a:cs typeface="Arial"/>
              </a:rPr>
              <a:t>	Observation de la présence de parasites</a:t>
            </a:r>
          </a:p>
          <a:p>
            <a:r>
              <a:rPr lang="bn-IN" dirty="0" smtClean="0">
                <a:latin typeface="Arial"/>
                <a:cs typeface="Arial"/>
              </a:rPr>
              <a:t>IA :</a:t>
            </a:r>
          </a:p>
          <a:p>
            <a:r>
              <a:rPr lang="bn-IN" dirty="0" smtClean="0">
                <a:latin typeface="Arial"/>
                <a:cs typeface="Arial"/>
              </a:rPr>
              <a:t>	Conservation dans l’alcool à 70%</a:t>
            </a:r>
          </a:p>
          <a:p>
            <a:r>
              <a:rPr lang="bn-IN" dirty="0" smtClean="0">
                <a:latin typeface="Arial"/>
                <a:cs typeface="Arial"/>
              </a:rPr>
              <a:t>	Determination sous loupe binoculaire à la famille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17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190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062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01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08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Chironomidae</a:t>
            </a:r>
            <a:r>
              <a:rPr lang="fr-FR" dirty="0" smtClean="0"/>
              <a:t> = assez </a:t>
            </a:r>
            <a:r>
              <a:rPr lang="fr-FR" dirty="0" err="1" smtClean="0"/>
              <a:t>polluorésistant</a:t>
            </a:r>
            <a:endParaRPr lang="fr-FR" dirty="0" smtClean="0"/>
          </a:p>
          <a:p>
            <a:r>
              <a:rPr lang="fr-FR" dirty="0" smtClean="0"/>
              <a:t>Ephémères : indicateurs</a:t>
            </a:r>
            <a:r>
              <a:rPr lang="fr-FR" baseline="0" dirty="0" smtClean="0"/>
              <a:t> de bonne qualité des eaux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7EC38-EFC5-CB44-BCC7-14A932972DB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0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6C05-185C-8142-B562-1C3F1B89A8A1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D22C-8E2D-EA4E-BF54-F27AFA429B60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F233-995E-D44A-9D3E-0008151E5DBE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0F66-595F-894F-A12B-BA5718FFB211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E040C-EB59-AA42-BCB8-764D1E83CDD7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C414-62F9-784F-B12F-6F2F85B5EB9A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F81-9976-7941-95DC-574ACE20A15C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8A82-2896-234A-8E75-77BE0E1B8815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558-0055-7548-A155-84BA5D96A6B3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AB26A-D8CD-B540-BB34-9648D252AB2E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CD2-4B77-B14C-9838-81EB46E74D9D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4BE2-4EB4-1F49-AB32-8A0EB17B64D6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357D89-9CD1-1044-B2EF-D15CEB9D2D98}" type="datetime1">
              <a:rPr lang="fr-FR" smtClean="0"/>
              <a:t>15/06/18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BBC0ACF-79C6-994D-87F6-D408F473417B}" type="slidenum">
              <a:rPr lang="fr-FR" smtClean="0"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emf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emf"/><Relationship Id="rId11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000" dirty="0" smtClean="0">
                <a:latin typeface="Arial"/>
                <a:cs typeface="Arial"/>
              </a:rPr>
              <a:t>Surveillance de la faune aquatique dans la zone du </a:t>
            </a:r>
            <a:r>
              <a:rPr lang="bn-IN" sz="4000" dirty="0" smtClean="0">
                <a:latin typeface="Arial"/>
                <a:cs typeface="Arial"/>
              </a:rPr>
              <a:t>C</a:t>
            </a:r>
            <a:r>
              <a:rPr lang="fr-FR" sz="4000" dirty="0" smtClean="0">
                <a:latin typeface="Arial"/>
                <a:cs typeface="Arial"/>
              </a:rPr>
              <a:t>entre </a:t>
            </a:r>
            <a:r>
              <a:rPr lang="bn-IN" sz="4000" dirty="0" smtClean="0">
                <a:latin typeface="Arial"/>
                <a:cs typeface="Arial"/>
              </a:rPr>
              <a:t>Spatial Guyanais </a:t>
            </a:r>
            <a:endParaRPr lang="fr-FR" sz="4000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n-IN" dirty="0" smtClean="0">
                <a:latin typeface="Arial"/>
                <a:cs typeface="Arial"/>
              </a:rPr>
              <a:t>Présentation dans le cadre du Secretariat </a:t>
            </a:r>
            <a:r>
              <a:rPr lang="bn-IN" dirty="0" smtClean="0">
                <a:latin typeface="Arial"/>
                <a:cs typeface="Arial"/>
              </a:rPr>
              <a:t>Permanent pour la Prévention </a:t>
            </a:r>
            <a:r>
              <a:rPr lang="bn-IN" dirty="0" smtClean="0">
                <a:latin typeface="Arial"/>
                <a:cs typeface="Arial"/>
              </a:rPr>
              <a:t>des Pollutions Industrielles (SPPPI)</a:t>
            </a:r>
          </a:p>
          <a:p>
            <a:endParaRPr lang="bn-IN" dirty="0" smtClean="0">
              <a:latin typeface="Arial"/>
              <a:cs typeface="Arial"/>
            </a:endParaRPr>
          </a:p>
          <a:p>
            <a:r>
              <a:rPr lang="bn-IN" dirty="0" smtClean="0">
                <a:latin typeface="Arial"/>
                <a:cs typeface="Arial"/>
              </a:rPr>
              <a:t>Le 19 juin 2018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4" name="Image 3" descr="Hydreco logo by manu élevé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2" y="122896"/>
            <a:ext cx="1381819" cy="1044000"/>
          </a:xfrm>
          <a:prstGeom prst="rect">
            <a:avLst/>
          </a:prstGeom>
        </p:spPr>
      </p:pic>
      <p:pic>
        <p:nvPicPr>
          <p:cNvPr id="5" name="Image 4" descr="is_logo_cnes_logo_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459" y="122896"/>
            <a:ext cx="1095949" cy="1095949"/>
          </a:xfrm>
          <a:prstGeom prst="rect">
            <a:avLst/>
          </a:prstGeom>
        </p:spPr>
      </p:pic>
      <p:grpSp>
        <p:nvGrpSpPr>
          <p:cNvPr id="15" name="Grouper 14"/>
          <p:cNvGrpSpPr/>
          <p:nvPr/>
        </p:nvGrpSpPr>
        <p:grpSpPr>
          <a:xfrm>
            <a:off x="58166" y="3506067"/>
            <a:ext cx="2727788" cy="1820196"/>
            <a:chOff x="263026" y="3669939"/>
            <a:chExt cx="2727788" cy="1820196"/>
          </a:xfrm>
        </p:grpSpPr>
        <p:pic>
          <p:nvPicPr>
            <p:cNvPr id="7" name="Image 6" descr="IMG_2196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026" y="3669939"/>
              <a:ext cx="2727788" cy="18201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314236" y="5161745"/>
              <a:ext cx="137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© Hydreco Guyane</a:t>
              </a:r>
              <a:endParaRPr lang="fr-FR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1618310" y="4684077"/>
            <a:ext cx="2767807" cy="1956716"/>
            <a:chOff x="4381463" y="4604388"/>
            <a:chExt cx="2767807" cy="1956716"/>
          </a:xfrm>
        </p:grpSpPr>
        <p:pic>
          <p:nvPicPr>
            <p:cNvPr id="9" name="Image 8" descr="Ariane5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463" y="4604388"/>
              <a:ext cx="2767807" cy="1956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ZoneTexte 12"/>
            <p:cNvSpPr txBox="1"/>
            <p:nvPr/>
          </p:nvSpPr>
          <p:spPr>
            <a:xfrm>
              <a:off x="4470219" y="6258578"/>
              <a:ext cx="137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© CNES</a:t>
              </a:r>
              <a:endParaRPr lang="fr-FR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3546330" y="4355693"/>
            <a:ext cx="1865814" cy="2522791"/>
            <a:chOff x="2486448" y="4335209"/>
            <a:chExt cx="1865814" cy="2522791"/>
          </a:xfrm>
        </p:grpSpPr>
        <p:pic>
          <p:nvPicPr>
            <p:cNvPr id="10" name="Image 9" descr="Vega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486448" y="4335209"/>
              <a:ext cx="1865814" cy="25227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ZoneTexte 11"/>
            <p:cNvSpPr txBox="1"/>
            <p:nvPr/>
          </p:nvSpPr>
          <p:spPr>
            <a:xfrm>
              <a:off x="3507855" y="6525377"/>
              <a:ext cx="8034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900" dirty="0" smtClean="0">
                  <a:latin typeface="Arial"/>
                  <a:cs typeface="Arial"/>
                </a:rPr>
                <a:t>© CNES</a:t>
              </a:r>
              <a:endParaRPr lang="fr-FR" sz="900" dirty="0">
                <a:latin typeface="Arial"/>
                <a:cs typeface="Arial"/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5052798" y="4574122"/>
            <a:ext cx="2753415" cy="1944599"/>
            <a:chOff x="5052798" y="4533154"/>
            <a:chExt cx="2753415" cy="1944599"/>
          </a:xfrm>
        </p:grpSpPr>
        <p:pic>
          <p:nvPicPr>
            <p:cNvPr id="19" name="Image 18" descr="Soyouz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798" y="4533154"/>
              <a:ext cx="2753415" cy="1944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ZoneTexte 19"/>
            <p:cNvSpPr txBox="1"/>
            <p:nvPr/>
          </p:nvSpPr>
          <p:spPr>
            <a:xfrm>
              <a:off x="6348494" y="6148670"/>
              <a:ext cx="137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© CNES</a:t>
              </a:r>
              <a:endParaRPr lang="fr-FR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6964118" y="3536570"/>
            <a:ext cx="2037955" cy="2717274"/>
            <a:chOff x="7035819" y="3772136"/>
            <a:chExt cx="2037955" cy="2717274"/>
          </a:xfrm>
        </p:grpSpPr>
        <p:pic>
          <p:nvPicPr>
            <p:cNvPr id="8" name="Image 7" descr="P1040680.JP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6696160" y="4111795"/>
              <a:ext cx="2717274" cy="20379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7627388" y="6160252"/>
              <a:ext cx="137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© Hydreco Guyane</a:t>
              </a:r>
              <a:endParaRPr lang="fr-FR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des invertébrés aquatiques :</a:t>
            </a:r>
          </a:p>
          <a:p>
            <a:pPr lvl="1"/>
            <a:r>
              <a:rPr lang="bn-IN" sz="2000" dirty="0" smtClean="0">
                <a:latin typeface="Arial"/>
                <a:cs typeface="Arial"/>
              </a:rPr>
              <a:t>Richesse taxonomique</a:t>
            </a:r>
          </a:p>
          <a:p>
            <a:pPr marL="349250" lvl="1" indent="0">
              <a:buNone/>
            </a:pPr>
            <a:endParaRPr lang="bn-IN" sz="1600" dirty="0" smtClean="0"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906" y="1800445"/>
            <a:ext cx="5486189" cy="3312032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05853" y="5317105"/>
            <a:ext cx="6932295" cy="923330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Richesses faibles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Malmanoury représente les meilleures conditions d’accueil des invertébrés aquatiques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4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des</a:t>
            </a:r>
            <a:r>
              <a:rPr lang="fr-FR" dirty="0" smtClean="0">
                <a:latin typeface="Arial"/>
                <a:cs typeface="Arial"/>
              </a:rPr>
              <a:t> invertébrés aquatiques : </a:t>
            </a:r>
          </a:p>
          <a:p>
            <a:pPr lvl="1"/>
            <a:r>
              <a:rPr lang="fr-FR" sz="2000" dirty="0" smtClean="0">
                <a:latin typeface="Arial"/>
                <a:cs typeface="Arial"/>
              </a:rPr>
              <a:t>Dominance des Chironomidae (normale sur toutes les criques de Guyane)</a:t>
            </a:r>
          </a:p>
          <a:p>
            <a:pPr lvl="2"/>
            <a:r>
              <a:rPr lang="fr-FR" dirty="0" smtClean="0">
                <a:latin typeface="Arial"/>
                <a:cs typeface="Arial"/>
              </a:rPr>
              <a:t>Plus importante sur la </a:t>
            </a:r>
            <a:r>
              <a:rPr lang="fr-FR" dirty="0" err="1" smtClean="0">
                <a:latin typeface="Arial"/>
                <a:cs typeface="Arial"/>
              </a:rPr>
              <a:t>Karouabo</a:t>
            </a:r>
            <a:endParaRPr lang="bn-IN" dirty="0" smtClean="0">
              <a:latin typeface="Arial"/>
              <a:cs typeface="Arial"/>
            </a:endParaRPr>
          </a:p>
          <a:p>
            <a:pPr lvl="2"/>
            <a:endParaRPr lang="bn-IN" sz="1400" dirty="0">
              <a:latin typeface="Arial"/>
              <a:cs typeface="Arial"/>
            </a:endParaRPr>
          </a:p>
          <a:p>
            <a:pPr lvl="2"/>
            <a:endParaRPr lang="bn-IN" sz="1400" dirty="0" smtClean="0">
              <a:latin typeface="Arial"/>
              <a:cs typeface="Arial"/>
            </a:endParaRPr>
          </a:p>
          <a:p>
            <a:pPr lvl="2"/>
            <a:endParaRPr lang="bn-IN" sz="1400" dirty="0">
              <a:latin typeface="Arial"/>
              <a:cs typeface="Arial"/>
            </a:endParaRPr>
          </a:p>
          <a:p>
            <a:pPr lvl="1"/>
            <a:r>
              <a:rPr lang="bn-IN" sz="2000" dirty="0" smtClean="0">
                <a:latin typeface="Arial"/>
                <a:cs typeface="Arial"/>
              </a:rPr>
              <a:t>Saison sèche :</a:t>
            </a:r>
          </a:p>
          <a:p>
            <a:pPr lvl="2"/>
            <a:r>
              <a:rPr lang="bn-IN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bn-IN" dirty="0" smtClean="0">
                <a:latin typeface="Arial"/>
                <a:ea typeface="Wingdings"/>
                <a:cs typeface="Arial"/>
                <a:sym typeface="Wingdings"/>
              </a:rPr>
              <a:t> de la proportion des Ephéméroptères au profit des annélides</a:t>
            </a:r>
          </a:p>
          <a:p>
            <a:pPr lvl="3"/>
            <a:endParaRPr lang="bn-IN" sz="1200" dirty="0" smtClean="0">
              <a:latin typeface="Arial"/>
              <a:ea typeface="Wingdings"/>
              <a:cs typeface="Arial"/>
              <a:sym typeface="Wingdings"/>
            </a:endParaRPr>
          </a:p>
        </p:txBody>
      </p:sp>
      <p:grpSp>
        <p:nvGrpSpPr>
          <p:cNvPr id="8" name="Grouper 7"/>
          <p:cNvGrpSpPr>
            <a:grpSpLocks noChangeAspect="1"/>
          </p:cNvGrpSpPr>
          <p:nvPr/>
        </p:nvGrpSpPr>
        <p:grpSpPr>
          <a:xfrm>
            <a:off x="6777928" y="1796605"/>
            <a:ext cx="2290662" cy="1184517"/>
            <a:chOff x="298355" y="4588214"/>
            <a:chExt cx="1861718" cy="96270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442" b="8780"/>
            <a:stretch/>
          </p:blipFill>
          <p:spPr>
            <a:xfrm>
              <a:off x="298355" y="4588214"/>
              <a:ext cx="1861718" cy="962707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98355" y="5304700"/>
              <a:ext cx="15158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000" dirty="0" smtClean="0">
                  <a:solidFill>
                    <a:schemeClr val="bg1"/>
                  </a:solidFill>
                </a:rPr>
                <a:t>© Hydreco Guyane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125265" y="4386192"/>
            <a:ext cx="1468008" cy="2207648"/>
            <a:chOff x="549275" y="2052946"/>
            <a:chExt cx="1065107" cy="2016450"/>
          </a:xfrm>
        </p:grpSpPr>
        <p:pic>
          <p:nvPicPr>
            <p:cNvPr id="17" name="Image 16" descr="Description : \\192.168.3.101\apple-serveur\Utilisateurs\D-l-guillemet\Laurent2\Travaux\Etude\CNES\SOYOUS\2012\Ephemeres.bmp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9275" y="2052946"/>
              <a:ext cx="1065107" cy="201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 rot="16200000">
              <a:off x="-85561" y="3188339"/>
              <a:ext cx="15158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000" dirty="0" smtClean="0"/>
                <a:t>© Hydreco Guyane</a:t>
              </a:r>
              <a:endParaRPr lang="fr-FR" sz="1000" dirty="0"/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230731" y="2611790"/>
            <a:ext cx="4281829" cy="369332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Arial"/>
                <a:cs typeface="Arial"/>
              </a:rPr>
              <a:t>=&gt; Impact anthropique ?</a:t>
            </a:r>
            <a:endParaRPr lang="bn-IN" baseline="-25000" dirty="0" smtClean="0">
              <a:latin typeface="Arial"/>
              <a:cs typeface="Arial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76982" y="4539813"/>
            <a:ext cx="559003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Arial"/>
                <a:cs typeface="Arial"/>
              </a:rPr>
              <a:t>=&gt; Caractéristique de pollutions organiques et d’un manque d’O</a:t>
            </a:r>
            <a:r>
              <a:rPr lang="bn-IN" baseline="-25000" dirty="0" smtClean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15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des invertébrés aquatiques :</a:t>
            </a:r>
          </a:p>
          <a:p>
            <a:pPr lvl="1"/>
            <a:r>
              <a:rPr lang="bn-IN" sz="2000" dirty="0" smtClean="0">
                <a:latin typeface="Arial"/>
                <a:cs typeface="Arial"/>
              </a:rPr>
              <a:t>SMEG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271481"/>
              </p:ext>
            </p:extLst>
          </p:nvPr>
        </p:nvGraphicFramePr>
        <p:xfrm>
          <a:off x="710573" y="1909073"/>
          <a:ext cx="77228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265"/>
                <a:gridCol w="1103265"/>
                <a:gridCol w="1103265"/>
                <a:gridCol w="1103265"/>
                <a:gridCol w="1103265"/>
                <a:gridCol w="1103265"/>
                <a:gridCol w="110326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Station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Karouabo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Malmanoury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Crique des Pères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smtClean="0"/>
                        <a:t>Saison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Pluie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Sèche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Pluie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Sèche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Pluie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Sèche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Note SMEG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1,90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1,70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3,60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2,70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2,40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2,97</a:t>
                      </a:r>
                      <a:endParaRPr lang="fr-FR" sz="1400" dirty="0"/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Etat SMEG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Médiocre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Médiocre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Bon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Moyen</a:t>
                      </a:r>
                      <a:endParaRPr lang="fr-FR" sz="1400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Moyen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400" dirty="0" smtClean="0"/>
                        <a:t>Moyen</a:t>
                      </a:r>
                      <a:endParaRPr lang="fr-FR" sz="14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17308" y="3752018"/>
            <a:ext cx="6309385" cy="1754327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Confirmation des résultats IA précédents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Dans le CSG =&gt; baisse de la qualité entre les 2 saisons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Karouabo plus proche des zones de lancement que la Malmanoury </a:t>
            </a:r>
            <a:endParaRPr lang="bn-IN" dirty="0" smtClean="0">
              <a:latin typeface="Arial"/>
              <a:cs typeface="Arial"/>
            </a:endParaRPr>
          </a:p>
          <a:p>
            <a:pPr marL="285750" indent="-285750" algn="ctr">
              <a:buFont typeface="Symbol" charset="0"/>
              <a:buChar char=""/>
            </a:pPr>
            <a:r>
              <a:rPr lang="bn-IN" dirty="0" smtClean="0">
                <a:latin typeface="Arial"/>
                <a:cs typeface="Arial"/>
              </a:rPr>
              <a:t>Gradient </a:t>
            </a:r>
            <a:r>
              <a:rPr lang="bn-IN" dirty="0" smtClean="0">
                <a:latin typeface="Arial"/>
                <a:cs typeface="Arial"/>
              </a:rPr>
              <a:t>de proximité avec la zone de lancement </a:t>
            </a:r>
            <a:r>
              <a:rPr lang="bn-IN" dirty="0" smtClean="0">
                <a:latin typeface="Arial"/>
                <a:cs typeface="Arial"/>
              </a:rPr>
              <a:t>? </a:t>
            </a:r>
          </a:p>
          <a:p>
            <a:pPr marL="285750" indent="-285750" algn="ctr">
              <a:buFont typeface="Symbol" charset="0"/>
              <a:buChar char=""/>
            </a:pPr>
            <a:r>
              <a:rPr lang="bn-IN" dirty="0" smtClean="0">
                <a:latin typeface="Arial"/>
                <a:cs typeface="Arial"/>
              </a:rPr>
              <a:t>Effet du environnemental (bouchon vaseux) ? </a:t>
            </a:r>
            <a:endParaRPr lang="bn-IN" dirty="0" smtClean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4454" y="5755621"/>
            <a:ext cx="7395092" cy="369332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Arial"/>
                <a:cs typeface="Arial"/>
              </a:rPr>
              <a:t>Crique des Pères =&gt; Pertinence en tant que crique témoin ?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79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de l’aluminium dans le biote :</a:t>
            </a:r>
          </a:p>
          <a:p>
            <a:pPr marL="349250" lvl="1" indent="0">
              <a:buNone/>
            </a:pPr>
            <a:endParaRPr lang="bn-IN" sz="1600" dirty="0" smtClean="0">
              <a:latin typeface="Arial"/>
              <a:cs typeface="Arial"/>
            </a:endParaRPr>
          </a:p>
        </p:txBody>
      </p: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1141008" y="1872795"/>
            <a:ext cx="6861984" cy="2543745"/>
            <a:chOff x="1042370" y="2075080"/>
            <a:chExt cx="6312363" cy="2340000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2370" y="2075080"/>
              <a:ext cx="6312363" cy="2340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1042372" y="4045748"/>
              <a:ext cx="11603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/>
                <a:t>Piscivore</a:t>
              </a:r>
              <a:endParaRPr lang="fr-FR" dirty="0"/>
            </a:p>
          </p:txBody>
        </p: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06174" y="4665964"/>
            <a:ext cx="5531653" cy="369332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Arial"/>
                <a:cs typeface="Arial"/>
              </a:rPr>
              <a:t>Pas de différence significative entre les stations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3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Arial"/>
                <a:cs typeface="Arial"/>
              </a:rPr>
              <a:t>Evolution temporelle </a:t>
            </a:r>
            <a:r>
              <a:rPr lang="bn-IN" dirty="0" smtClean="0">
                <a:latin typeface="Arial"/>
                <a:cs typeface="Arial"/>
              </a:rPr>
              <a:t>de l’aluminium dans le biote :</a:t>
            </a:r>
          </a:p>
          <a:p>
            <a:pPr marL="349250" lvl="1" indent="0">
              <a:buNone/>
            </a:pPr>
            <a:endParaRPr lang="bn-IN" sz="1600" dirty="0" smtClean="0">
              <a:latin typeface="Arial"/>
              <a:cs typeface="Arial"/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42370" y="5506458"/>
            <a:ext cx="7059260" cy="92333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Arial"/>
                <a:cs typeface="Arial"/>
              </a:rPr>
              <a:t>Les concentrations observées :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sont stables dans le temps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ne témoignent pas d’une contamination du biote par l’aluminium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0952"/>
            <a:ext cx="4542409" cy="19326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614" y="1370952"/>
            <a:ext cx="4571386" cy="194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307" y="3427333"/>
            <a:ext cx="4571386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733550"/>
          </a:xfrm>
        </p:spPr>
        <p:txBody>
          <a:bodyPr>
            <a:normAutofit/>
          </a:bodyPr>
          <a:lstStyle/>
          <a:p>
            <a:r>
              <a:rPr lang="bn-IN" sz="2000" dirty="0" smtClean="0">
                <a:latin typeface="Arial"/>
                <a:cs typeface="Arial"/>
              </a:rPr>
              <a:t>Ichtyofaune :</a:t>
            </a:r>
          </a:p>
          <a:p>
            <a:pPr lvl="1"/>
            <a:r>
              <a:rPr lang="bn-IN" sz="2000" dirty="0" smtClean="0">
                <a:latin typeface="Arial"/>
                <a:cs typeface="Arial"/>
              </a:rPr>
              <a:t>Abondance / Richesse spécifique / Biomasse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Pas de perturbation observable avec les méthodes de suivi actuelles</a:t>
            </a:r>
          </a:p>
          <a:p>
            <a:pPr lvl="1">
              <a:spcBef>
                <a:spcPts val="1500"/>
              </a:spcBef>
            </a:pPr>
            <a:r>
              <a:rPr lang="bn-IN" sz="2000" dirty="0" smtClean="0">
                <a:latin typeface="Arial"/>
                <a:cs typeface="Arial"/>
              </a:rPr>
              <a:t>Espèces dominantes les populations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Peu de changement =&gt; Souvent dû à l’effet non sélectif des filets</a:t>
            </a:r>
          </a:p>
          <a:p>
            <a:pPr lvl="1">
              <a:spcBef>
                <a:spcPts val="1500"/>
              </a:spcBef>
            </a:pPr>
            <a:r>
              <a:rPr lang="bn-IN" sz="2000" dirty="0" smtClean="0">
                <a:latin typeface="Arial"/>
                <a:cs typeface="Arial"/>
              </a:rPr>
              <a:t>Guildes alimentaires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Déséquilibre des guildes</a:t>
            </a:r>
          </a:p>
          <a:p>
            <a:pPr lvl="1">
              <a:spcBef>
                <a:spcPts val="1500"/>
              </a:spcBef>
            </a:pPr>
            <a:r>
              <a:rPr lang="bn-IN" sz="2000" dirty="0">
                <a:latin typeface="Arial"/>
                <a:cs typeface="Arial"/>
              </a:rPr>
              <a:t>Anatomopatologie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Présence de parasites =&gt; Besoin </a:t>
            </a:r>
            <a:r>
              <a:rPr lang="bn-IN" dirty="0">
                <a:latin typeface="Arial"/>
                <a:cs typeface="Arial"/>
              </a:rPr>
              <a:t>de quantification </a:t>
            </a:r>
            <a:r>
              <a:rPr lang="bn-IN" dirty="0" smtClean="0">
                <a:latin typeface="Arial"/>
                <a:cs typeface="Arial"/>
              </a:rPr>
              <a:t>réelle</a:t>
            </a:r>
            <a:endParaRPr lang="bn-IN" dirty="0">
              <a:latin typeface="Arial"/>
              <a:cs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Résumé du suivi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4413119" y="3792853"/>
            <a:ext cx="4671552" cy="614996"/>
            <a:chOff x="4413119" y="3605726"/>
            <a:chExt cx="4671552" cy="614996"/>
          </a:xfrm>
        </p:grpSpPr>
        <p:sp>
          <p:nvSpPr>
            <p:cNvPr id="15" name="ZoneTexte 14"/>
            <p:cNvSpPr txBox="1"/>
            <p:nvPr/>
          </p:nvSpPr>
          <p:spPr>
            <a:xfrm>
              <a:off x="4800671" y="3605726"/>
              <a:ext cx="4284000" cy="614996"/>
            </a:xfrm>
            <a:prstGeom prst="rect">
              <a:avLst/>
            </a:prstGeom>
            <a:noFill/>
            <a:ln w="38100" cmpd="sng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/>
                <a:buChar char="•"/>
              </a:pPr>
              <a:r>
                <a:rPr lang="bn-IN" sz="1600" dirty="0" smtClean="0">
                  <a:latin typeface="Arial"/>
                  <a:cs typeface="Arial"/>
                </a:rPr>
                <a:t>Conséquence des impacts anthropiques ? </a:t>
              </a:r>
            </a:p>
            <a:p>
              <a:pPr marL="285750" indent="-285750" algn="just">
                <a:buFont typeface="Arial"/>
                <a:buChar char="•"/>
              </a:pPr>
              <a:r>
                <a:rPr lang="bn-IN" sz="1600" dirty="0" smtClean="0">
                  <a:latin typeface="Arial"/>
                  <a:cs typeface="Arial"/>
                </a:rPr>
                <a:t>Manque de connaissance ?</a:t>
              </a:r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4413119" y="3607264"/>
              <a:ext cx="287999" cy="612000"/>
            </a:xfrm>
            <a:prstGeom prst="rightBrac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80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60290"/>
            <a:ext cx="9144000" cy="5733550"/>
          </a:xfrm>
        </p:spPr>
        <p:txBody>
          <a:bodyPr>
            <a:normAutofit/>
          </a:bodyPr>
          <a:lstStyle/>
          <a:p>
            <a:r>
              <a:rPr lang="bn-IN" sz="2200" dirty="0" smtClean="0">
                <a:latin typeface="Arial"/>
                <a:cs typeface="Arial"/>
              </a:rPr>
              <a:t>Invertébrés aquatiques :</a:t>
            </a:r>
          </a:p>
          <a:p>
            <a:pPr lvl="1"/>
            <a:r>
              <a:rPr lang="bn-IN" dirty="0" smtClean="0">
                <a:latin typeface="Arial"/>
                <a:cs typeface="Arial"/>
              </a:rPr>
              <a:t>Richesse taxonomique </a:t>
            </a:r>
          </a:p>
          <a:p>
            <a:pPr lvl="2"/>
            <a:r>
              <a:rPr lang="bn-IN" sz="2200" dirty="0" smtClean="0">
                <a:latin typeface="Arial"/>
                <a:cs typeface="Arial"/>
              </a:rPr>
              <a:t>Faibles</a:t>
            </a:r>
          </a:p>
          <a:p>
            <a:pPr lvl="2"/>
            <a:r>
              <a:rPr lang="bn-IN" sz="2200" dirty="0" smtClean="0">
                <a:latin typeface="Arial"/>
                <a:cs typeface="Arial"/>
              </a:rPr>
              <a:t>Malmanoury =&gt; Meilleures conditions d’accueil des IA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Espèces dominantes les populations</a:t>
            </a:r>
          </a:p>
          <a:p>
            <a:pPr lvl="2"/>
            <a:r>
              <a:rPr lang="bn-IN" sz="2200" dirty="0" smtClean="0">
                <a:latin typeface="Arial"/>
                <a:cs typeface="Arial"/>
              </a:rPr>
              <a:t>Dominance des Chironomidae forte sur la Karouabo =&gt; Signe d’impacts anthropiques?</a:t>
            </a:r>
          </a:p>
          <a:p>
            <a:pPr lvl="2"/>
            <a:r>
              <a:rPr lang="bn-IN" sz="2200" dirty="0" smtClean="0">
                <a:latin typeface="Arial"/>
                <a:cs typeface="Arial"/>
              </a:rPr>
              <a:t>Dominance des annélides en saison sèche =&gt; Caractéristique de pollutions organiques et d’un manque d’O</a:t>
            </a:r>
            <a:r>
              <a:rPr lang="bn-IN" sz="2200" baseline="-25000" dirty="0" smtClean="0">
                <a:latin typeface="Arial"/>
                <a:cs typeface="Arial"/>
              </a:rPr>
              <a:t>2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Indicateurs de qualité</a:t>
            </a:r>
          </a:p>
          <a:p>
            <a:pPr lvl="2"/>
            <a:r>
              <a:rPr lang="bn-IN" sz="2200" dirty="0" smtClean="0">
                <a:latin typeface="Arial"/>
                <a:cs typeface="Arial"/>
              </a:rPr>
              <a:t>SMEG : Karoubo</a:t>
            </a:r>
            <a:r>
              <a:rPr lang="bn-IN" sz="2200" baseline="-25000" dirty="0" smtClean="0">
                <a:latin typeface="Arial"/>
                <a:cs typeface="Arial"/>
              </a:rPr>
              <a:t>médiocre</a:t>
            </a:r>
            <a:r>
              <a:rPr lang="bn-IN" sz="2200" dirty="0" smtClean="0">
                <a:latin typeface="Arial"/>
                <a:cs typeface="Arial"/>
              </a:rPr>
              <a:t> &lt; Malmanoury</a:t>
            </a:r>
            <a:r>
              <a:rPr lang="bn-IN" sz="2200" baseline="-25000" dirty="0" smtClean="0">
                <a:latin typeface="Arial"/>
                <a:cs typeface="Arial"/>
              </a:rPr>
              <a:t>bon/moyen</a:t>
            </a:r>
            <a:r>
              <a:rPr lang="bn-IN" sz="2200" dirty="0" smtClean="0">
                <a:latin typeface="Arial"/>
                <a:cs typeface="Arial"/>
              </a:rPr>
              <a:t> =&gt; Gradient de qualité avec la zone de lancement ?</a:t>
            </a:r>
            <a:endParaRPr lang="bn-IN" sz="2200" baseline="-25000" dirty="0" smtClean="0">
              <a:latin typeface="Arial"/>
              <a:cs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Résumé du suivi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0001" y="6026908"/>
            <a:ext cx="8063999" cy="430887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200" dirty="0" smtClean="0">
                <a:latin typeface="Arial"/>
                <a:cs typeface="Arial"/>
              </a:rPr>
              <a:t>Crique des Pères =&gt; Pertinence en tant que crique témoin</a:t>
            </a:r>
            <a:r>
              <a:rPr lang="bn-IN" sz="2000" dirty="0" smtClean="0">
                <a:latin typeface="Arial"/>
                <a:cs typeface="Arial"/>
              </a:rPr>
              <a:t> ?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986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1446" y="1280131"/>
            <a:ext cx="8101108" cy="5032436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Métaux dans le sédiment :</a:t>
            </a:r>
          </a:p>
          <a:p>
            <a:pPr lvl="1"/>
            <a:r>
              <a:rPr lang="bn-IN" sz="2400" dirty="0" smtClean="0">
                <a:latin typeface="Arial"/>
                <a:cs typeface="Arial"/>
              </a:rPr>
              <a:t>Difficultés identifiées </a:t>
            </a:r>
          </a:p>
          <a:p>
            <a:pPr lvl="2"/>
            <a:r>
              <a:rPr lang="fr-FR" sz="2400" dirty="0" smtClean="0">
                <a:latin typeface="Arial"/>
                <a:cs typeface="Arial"/>
              </a:rPr>
              <a:t>A</a:t>
            </a:r>
            <a:r>
              <a:rPr lang="bn-IN" sz="2400" dirty="0" smtClean="0">
                <a:latin typeface="Arial"/>
                <a:cs typeface="Arial"/>
              </a:rPr>
              <a:t>ccès au sédiment</a:t>
            </a:r>
          </a:p>
          <a:p>
            <a:pPr lvl="2"/>
            <a:r>
              <a:rPr lang="bn-IN" sz="2400" dirty="0" smtClean="0">
                <a:latin typeface="Arial"/>
                <a:cs typeface="Arial"/>
              </a:rPr>
              <a:t>Forte différence des substrats analysés</a:t>
            </a:r>
          </a:p>
          <a:p>
            <a:pPr lvl="2"/>
            <a:endParaRPr lang="bn-IN" sz="2400" dirty="0" smtClean="0">
              <a:latin typeface="Arial"/>
              <a:cs typeface="Arial"/>
            </a:endParaRPr>
          </a:p>
          <a:p>
            <a:r>
              <a:rPr lang="bn-IN" dirty="0">
                <a:latin typeface="Arial"/>
                <a:cs typeface="Arial"/>
              </a:rPr>
              <a:t>Aluminium dans le biote :</a:t>
            </a:r>
            <a:r>
              <a:rPr lang="bn-IN" dirty="0" smtClean="0">
                <a:latin typeface="Arial"/>
                <a:cs typeface="Arial"/>
              </a:rPr>
              <a:t> </a:t>
            </a:r>
          </a:p>
          <a:p>
            <a:pPr lvl="1">
              <a:spcBef>
                <a:spcPts val="1500"/>
              </a:spcBef>
            </a:pPr>
            <a:r>
              <a:rPr lang="bn-IN" sz="2400" dirty="0" smtClean="0">
                <a:latin typeface="Arial"/>
                <a:cs typeface="Arial"/>
              </a:rPr>
              <a:t>Pas différence entre les stations</a:t>
            </a:r>
          </a:p>
          <a:p>
            <a:pPr lvl="1">
              <a:spcBef>
                <a:spcPts val="1500"/>
              </a:spcBef>
            </a:pPr>
            <a:r>
              <a:rPr lang="bn-IN" sz="2400" dirty="0" smtClean="0">
                <a:latin typeface="Arial"/>
                <a:cs typeface="Arial"/>
              </a:rPr>
              <a:t>Stable dans le temps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Résumé du suivi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89142" y="5397000"/>
            <a:ext cx="4765716" cy="430887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200" dirty="0" smtClean="0">
                <a:latin typeface="Arial"/>
                <a:cs typeface="Arial"/>
              </a:rPr>
              <a:t>=&gt; Pas de trace de pollution</a:t>
            </a:r>
            <a:endParaRPr lang="fr-FR" sz="2200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89142" y="3197902"/>
            <a:ext cx="4765716" cy="430887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200" dirty="0" smtClean="0">
                <a:latin typeface="Arial"/>
                <a:cs typeface="Arial"/>
              </a:rPr>
              <a:t>=&gt; Pas de trace de pollution</a:t>
            </a:r>
            <a:endParaRPr lang="fr-FR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90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434526"/>
            <a:ext cx="8042276" cy="599091"/>
          </a:xfrm>
        </p:spPr>
        <p:txBody>
          <a:bodyPr/>
          <a:lstStyle/>
          <a:p>
            <a:r>
              <a:rPr lang="bn-IN" sz="3600" b="1" smtClean="0">
                <a:latin typeface="Arial"/>
                <a:cs typeface="Arial"/>
              </a:rPr>
              <a:t>Soyouz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grpSp>
        <p:nvGrpSpPr>
          <p:cNvPr id="8" name="Grouper 7"/>
          <p:cNvGrpSpPr>
            <a:grpSpLocks noChangeAspect="1"/>
          </p:cNvGrpSpPr>
          <p:nvPr/>
        </p:nvGrpSpPr>
        <p:grpSpPr>
          <a:xfrm>
            <a:off x="1253558" y="1579921"/>
            <a:ext cx="6636885" cy="4829239"/>
            <a:chOff x="5052798" y="4533154"/>
            <a:chExt cx="2753415" cy="2003484"/>
          </a:xfrm>
        </p:grpSpPr>
        <p:pic>
          <p:nvPicPr>
            <p:cNvPr id="9" name="Image 8" descr="Soyouz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2798" y="4533154"/>
              <a:ext cx="2753415" cy="1944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6385013" y="6305806"/>
              <a:ext cx="137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© CNES</a:t>
              </a:r>
              <a:endParaRPr lang="fr-FR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8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>
                <a:latin typeface="Arial"/>
                <a:cs typeface="Arial"/>
              </a:rPr>
              <a:t>Suivi </a:t>
            </a:r>
            <a:r>
              <a:rPr lang="fr-FR" dirty="0" smtClean="0">
                <a:latin typeface="Arial"/>
                <a:cs typeface="Arial"/>
              </a:rPr>
              <a:t>piscicole</a:t>
            </a:r>
            <a:r>
              <a:rPr lang="bn-IN" dirty="0" smtClean="0">
                <a:latin typeface="Arial"/>
                <a:cs typeface="Arial"/>
              </a:rPr>
              <a:t>:</a:t>
            </a:r>
            <a:endParaRPr lang="bn-IN" dirty="0">
              <a:latin typeface="Arial"/>
              <a:cs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Soyouz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37250" y="4692509"/>
            <a:ext cx="5469500" cy="646331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Dominance des invertivores</a:t>
            </a:r>
          </a:p>
          <a:p>
            <a:pPr marL="285750" indent="-285750" algn="just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41% des individus dont la guilde est inconnue</a:t>
            </a:r>
            <a:endParaRPr lang="fr-FR" dirty="0">
              <a:latin typeface="Arial"/>
              <a:cs typeface="Arial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2557" y="1788184"/>
            <a:ext cx="4598887" cy="25849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04109" y="5620435"/>
            <a:ext cx="6335783" cy="646331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Symbol" charset="0"/>
              <a:buChar char=""/>
            </a:pPr>
            <a:r>
              <a:rPr lang="bn-IN" dirty="0" smtClean="0">
                <a:latin typeface="Arial"/>
                <a:cs typeface="Arial"/>
              </a:rPr>
              <a:t>Besoin d’augmenter les connaissances biologiques</a:t>
            </a:r>
          </a:p>
          <a:p>
            <a:pPr marL="285750" indent="-285750" algn="ctr">
              <a:buFont typeface="Symbol" charset="0"/>
              <a:buChar char=""/>
            </a:pPr>
            <a:r>
              <a:rPr lang="bn-IN" dirty="0" smtClean="0">
                <a:latin typeface="Arial"/>
                <a:cs typeface="Arial"/>
              </a:rPr>
              <a:t>Incertitude quand à l’interprétation de ce résultat</a:t>
            </a:r>
          </a:p>
        </p:txBody>
      </p:sp>
    </p:spTree>
    <p:extLst>
      <p:ext uri="{BB962C8B-B14F-4D97-AF65-F5344CB8AC3E}">
        <p14:creationId xmlns:p14="http://schemas.microsoft.com/office/powerpoint/2010/main" val="173803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3600" b="1" dirty="0" smtClean="0">
                <a:latin typeface="Arial"/>
                <a:cs typeface="Arial"/>
              </a:rPr>
              <a:t> Historique du suivi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sz="1800" dirty="0" smtClean="0">
                <a:latin typeface="Arial"/>
                <a:cs typeface="Arial"/>
              </a:rPr>
              <a:t>1</a:t>
            </a:r>
            <a:r>
              <a:rPr lang="bn-IN" sz="1800" baseline="30000" dirty="0" smtClean="0">
                <a:latin typeface="Arial"/>
                <a:cs typeface="Arial"/>
              </a:rPr>
              <a:t>er</a:t>
            </a:r>
            <a:r>
              <a:rPr lang="bn-IN" sz="1800" dirty="0" smtClean="0">
                <a:latin typeface="Arial"/>
                <a:cs typeface="Arial"/>
              </a:rPr>
              <a:t> suivi : de 1998 à 2001 =&gt; IRD</a:t>
            </a:r>
          </a:p>
          <a:p>
            <a:r>
              <a:rPr lang="bn-IN" sz="1800" dirty="0" smtClean="0">
                <a:latin typeface="Arial"/>
                <a:cs typeface="Arial"/>
              </a:rPr>
              <a:t>2</a:t>
            </a:r>
            <a:r>
              <a:rPr lang="bn-IN" sz="1800" baseline="30000" dirty="0" smtClean="0">
                <a:latin typeface="Arial"/>
                <a:cs typeface="Arial"/>
              </a:rPr>
              <a:t>ème</a:t>
            </a:r>
            <a:r>
              <a:rPr lang="bn-IN" sz="1800" dirty="0" smtClean="0">
                <a:latin typeface="Arial"/>
                <a:cs typeface="Arial"/>
              </a:rPr>
              <a:t> suivi : de 2002 à 2006 =&gt; Hydreco Guyane</a:t>
            </a:r>
          </a:p>
          <a:p>
            <a:r>
              <a:rPr lang="bn-IN" sz="1800" dirty="0" smtClean="0">
                <a:latin typeface="Arial"/>
                <a:cs typeface="Arial"/>
              </a:rPr>
              <a:t>3</a:t>
            </a:r>
            <a:r>
              <a:rPr lang="bn-IN" sz="1800" baseline="30000" dirty="0" smtClean="0">
                <a:latin typeface="Arial"/>
                <a:cs typeface="Arial"/>
              </a:rPr>
              <a:t>ème</a:t>
            </a:r>
            <a:r>
              <a:rPr lang="bn-IN" sz="1800" dirty="0" smtClean="0">
                <a:latin typeface="Arial"/>
                <a:cs typeface="Arial"/>
              </a:rPr>
              <a:t> suivi : depuis 2007 =&gt; Hydreco Guyane</a:t>
            </a:r>
          </a:p>
          <a:p>
            <a:pPr lvl="1"/>
            <a:r>
              <a:rPr lang="bn-IN" sz="1600" dirty="0" smtClean="0">
                <a:latin typeface="Arial"/>
                <a:cs typeface="Arial"/>
              </a:rPr>
              <a:t>Prélèvement bi-annuel (Saison des pluies et Saison sèche)</a:t>
            </a:r>
          </a:p>
          <a:p>
            <a:pPr lvl="1"/>
            <a:endParaRPr lang="bn-IN" sz="1600" dirty="0" smtClean="0">
              <a:latin typeface="Arial"/>
              <a:cs typeface="Arial"/>
            </a:endParaRPr>
          </a:p>
          <a:p>
            <a:pPr lvl="1"/>
            <a:r>
              <a:rPr lang="bn-IN" sz="1600" dirty="0" smtClean="0">
                <a:latin typeface="Arial"/>
                <a:cs typeface="Arial"/>
              </a:rPr>
              <a:t>Suivi </a:t>
            </a:r>
            <a:r>
              <a:rPr lang="fr-FR" sz="1600" dirty="0" smtClean="0">
                <a:latin typeface="Arial"/>
                <a:cs typeface="Arial"/>
              </a:rPr>
              <a:t>piscicole</a:t>
            </a:r>
            <a:endParaRPr lang="bn-IN" sz="1600" dirty="0" smtClean="0">
              <a:latin typeface="Arial"/>
              <a:cs typeface="Arial"/>
            </a:endParaRPr>
          </a:p>
          <a:p>
            <a:pPr lvl="2"/>
            <a:r>
              <a:rPr lang="bn-IN" sz="1400" dirty="0" smtClean="0">
                <a:latin typeface="Arial"/>
                <a:cs typeface="Arial"/>
              </a:rPr>
              <a:t>Abondance / Richesse spécifique / Concentration en aluminium dans la chair des poissons</a:t>
            </a:r>
          </a:p>
          <a:p>
            <a:pPr lvl="2"/>
            <a:endParaRPr lang="bn-IN" sz="1400" dirty="0" smtClean="0">
              <a:latin typeface="Arial"/>
              <a:cs typeface="Arial"/>
            </a:endParaRPr>
          </a:p>
          <a:p>
            <a:pPr lvl="1"/>
            <a:r>
              <a:rPr lang="bn-IN" sz="1600" dirty="0" smtClean="0">
                <a:latin typeface="Arial"/>
                <a:cs typeface="Arial"/>
              </a:rPr>
              <a:t>Suivi des invertébrés aquatiques (IA)</a:t>
            </a:r>
          </a:p>
          <a:p>
            <a:pPr lvl="2"/>
            <a:r>
              <a:rPr lang="bn-IN" sz="1400" dirty="0" smtClean="0">
                <a:latin typeface="Arial"/>
                <a:cs typeface="Arial"/>
              </a:rPr>
              <a:t>Abondance / Richesse taxonomique / SMEG</a:t>
            </a:r>
          </a:p>
          <a:p>
            <a:pPr lvl="2"/>
            <a:endParaRPr lang="bn-IN" sz="1400" dirty="0">
              <a:latin typeface="Arial"/>
              <a:cs typeface="Arial"/>
            </a:endParaRPr>
          </a:p>
          <a:p>
            <a:pPr lvl="1"/>
            <a:r>
              <a:rPr lang="bn-IN" sz="1600" dirty="0" smtClean="0">
                <a:latin typeface="Arial"/>
                <a:cs typeface="Arial"/>
              </a:rPr>
              <a:t>Suivi des métaux dans le sédiment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5889370" y="860290"/>
            <a:ext cx="2999136" cy="891016"/>
            <a:chOff x="5889370" y="860290"/>
            <a:chExt cx="2999136" cy="891016"/>
          </a:xfrm>
        </p:grpSpPr>
        <p:sp>
          <p:nvSpPr>
            <p:cNvPr id="5" name="Accolade fermante 4"/>
            <p:cNvSpPr/>
            <p:nvPr/>
          </p:nvSpPr>
          <p:spPr>
            <a:xfrm>
              <a:off x="5889370" y="860290"/>
              <a:ext cx="419943" cy="891016"/>
            </a:xfrm>
            <a:prstGeom prst="rightBrace">
              <a:avLst/>
            </a:prstGeom>
            <a:ln w="28575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381084" y="1013920"/>
              <a:ext cx="250742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600" dirty="0" smtClean="0"/>
                <a:t>Prélèvement en </a:t>
              </a:r>
              <a:r>
                <a:rPr lang="bn-IN" sz="1600" b="1" dirty="0" smtClean="0"/>
                <a:t>saison des pluies</a:t>
              </a:r>
              <a:r>
                <a:rPr lang="bn-IN" sz="1600" dirty="0" smtClean="0"/>
                <a:t> uniquement</a:t>
              </a:r>
              <a:endParaRPr lang="fr-FR" sz="16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9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>
                <a:latin typeface="Arial"/>
                <a:cs typeface="Arial"/>
              </a:rPr>
              <a:t>Suivi </a:t>
            </a:r>
            <a:r>
              <a:rPr lang="bn-IN" dirty="0" smtClean="0">
                <a:latin typeface="Arial"/>
                <a:cs typeface="Arial"/>
              </a:rPr>
              <a:t>des IA </a:t>
            </a:r>
            <a:r>
              <a:rPr lang="bn-IN" dirty="0">
                <a:latin typeface="Arial"/>
                <a:cs typeface="Arial"/>
              </a:rPr>
              <a:t>: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Soyouz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23523"/>
              </p:ext>
            </p:extLst>
          </p:nvPr>
        </p:nvGraphicFramePr>
        <p:xfrm>
          <a:off x="734332" y="1764149"/>
          <a:ext cx="264267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592"/>
                <a:gridCol w="118808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1200" dirty="0" smtClean="0">
                          <a:latin typeface="Arial"/>
                          <a:cs typeface="Arial"/>
                        </a:rPr>
                        <a:t>Indice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Arial"/>
                          <a:cs typeface="Arial"/>
                        </a:rPr>
                        <a:t>Paracou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1200" dirty="0" smtClean="0">
                          <a:latin typeface="Arial"/>
                          <a:cs typeface="Arial"/>
                        </a:rPr>
                        <a:t>Pourcentage ETP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Arial"/>
                          <a:cs typeface="Arial"/>
                        </a:rPr>
                        <a:t>23,1%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1200" dirty="0" smtClean="0">
                          <a:latin typeface="Arial"/>
                          <a:cs typeface="Arial"/>
                        </a:rPr>
                        <a:t>Note SMEG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Arial"/>
                          <a:cs typeface="Arial"/>
                        </a:rPr>
                        <a:t>3,76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1200" dirty="0" smtClean="0">
                          <a:latin typeface="Arial"/>
                          <a:cs typeface="Arial"/>
                        </a:rPr>
                        <a:t>Etat SMEG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Arial"/>
                          <a:cs typeface="Arial"/>
                        </a:rPr>
                        <a:t>Bon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1200" dirty="0" smtClean="0">
                          <a:latin typeface="Arial"/>
                          <a:cs typeface="Arial"/>
                        </a:rPr>
                        <a:t>Note IBMG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Arial"/>
                          <a:cs typeface="Arial"/>
                        </a:rPr>
                        <a:t>0,88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bn-IN" sz="1200" dirty="0" smtClean="0">
                          <a:latin typeface="Arial"/>
                          <a:cs typeface="Arial"/>
                        </a:rPr>
                        <a:t>Etat IBMG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200" dirty="0" smtClean="0">
                          <a:latin typeface="Arial"/>
                          <a:cs typeface="Arial"/>
                        </a:rPr>
                        <a:t>Très bon</a:t>
                      </a:r>
                      <a:endParaRPr lang="fr-FR" sz="12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rgbClr val="91C1D2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793492" y="2222286"/>
            <a:ext cx="4936888" cy="1200329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Tous les paramètres caractérisent cette crique comme étant en bon état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Paracou =&gt; Crique typique d’une zone en bon état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97724" y="4639428"/>
            <a:ext cx="5805336" cy="1077218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n-IN" sz="1600" dirty="0" smtClean="0">
                <a:latin typeface="Arial"/>
                <a:cs typeface="Arial"/>
              </a:rPr>
              <a:t>Est-ce que cette station est réellement sous l’effet du lanceur Soyouz ? </a:t>
            </a:r>
          </a:p>
          <a:p>
            <a:pPr marL="285750" indent="-285750">
              <a:buFont typeface="Arial"/>
              <a:buChar char="•"/>
            </a:pPr>
            <a:r>
              <a:rPr lang="bn-IN" sz="1600" dirty="0" smtClean="0">
                <a:latin typeface="Arial"/>
                <a:cs typeface="Arial"/>
              </a:rPr>
              <a:t>Station plus proche d’une crique témoin que d’une zone impactée =&gt; Faut-il redéfinir une station de suivi ?</a:t>
            </a:r>
            <a:endParaRPr lang="fr-FR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47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sz="1800" dirty="0" smtClean="0">
                <a:latin typeface="Arial"/>
                <a:cs typeface="Arial"/>
              </a:rPr>
              <a:t>Ichtyofaune :</a:t>
            </a:r>
          </a:p>
          <a:p>
            <a:pPr lvl="1"/>
            <a:r>
              <a:rPr lang="bn-IN" sz="1800" dirty="0" smtClean="0">
                <a:latin typeface="Arial"/>
                <a:cs typeface="Arial"/>
              </a:rPr>
              <a:t>Abondance / Richesse spécifique</a:t>
            </a:r>
          </a:p>
          <a:p>
            <a:pPr lvl="2"/>
            <a:r>
              <a:rPr lang="bn-IN" sz="1800" b="1" dirty="0" smtClean="0">
                <a:latin typeface="Arial"/>
                <a:cs typeface="Arial"/>
              </a:rPr>
              <a:t>Stabilité des paramètres</a:t>
            </a:r>
          </a:p>
          <a:p>
            <a:pPr lvl="1"/>
            <a:r>
              <a:rPr lang="bn-IN" sz="1800" dirty="0" smtClean="0">
                <a:latin typeface="Arial"/>
                <a:cs typeface="Arial"/>
              </a:rPr>
              <a:t>Guildes alimentaires</a:t>
            </a:r>
          </a:p>
          <a:p>
            <a:pPr lvl="2"/>
            <a:r>
              <a:rPr lang="bn-IN" sz="1800" dirty="0">
                <a:latin typeface="Arial"/>
                <a:cs typeface="Arial"/>
              </a:rPr>
              <a:t>Dominance des invertivores</a:t>
            </a:r>
          </a:p>
          <a:p>
            <a:pPr lvl="2"/>
            <a:r>
              <a:rPr lang="bn-IN" sz="1800" dirty="0" smtClean="0">
                <a:latin typeface="Arial"/>
                <a:cs typeface="Arial"/>
              </a:rPr>
              <a:t>Manque de connaissance</a:t>
            </a:r>
          </a:p>
          <a:p>
            <a:r>
              <a:rPr lang="bn-IN" sz="1800" dirty="0" smtClean="0">
                <a:latin typeface="Arial"/>
                <a:cs typeface="Arial"/>
              </a:rPr>
              <a:t>Invertébrés aquatiques</a:t>
            </a:r>
          </a:p>
          <a:p>
            <a:pPr lvl="1"/>
            <a:r>
              <a:rPr lang="bn-IN" sz="1800" b="1" dirty="0" smtClean="0">
                <a:latin typeface="Arial"/>
                <a:cs typeface="Arial"/>
              </a:rPr>
              <a:t>Crique typique d’une zone en bon état</a:t>
            </a:r>
            <a:r>
              <a:rPr lang="bn-IN" sz="1800" dirty="0" smtClean="0">
                <a:latin typeface="Arial"/>
                <a:cs typeface="Arial"/>
              </a:rPr>
              <a:t> =&gt; Confirmé par les indices</a:t>
            </a:r>
          </a:p>
          <a:p>
            <a:r>
              <a:rPr lang="bn-IN" sz="1800" dirty="0" smtClean="0">
                <a:latin typeface="Arial"/>
                <a:cs typeface="Arial"/>
              </a:rPr>
              <a:t>Métaux </a:t>
            </a:r>
            <a:r>
              <a:rPr lang="bn-IN" sz="1800" dirty="0">
                <a:latin typeface="Arial"/>
                <a:cs typeface="Arial"/>
              </a:rPr>
              <a:t>dans le sédiment:</a:t>
            </a:r>
          </a:p>
          <a:p>
            <a:pPr lvl="1"/>
            <a:r>
              <a:rPr lang="bn-IN" sz="1800" dirty="0">
                <a:latin typeface="Arial"/>
                <a:cs typeface="Arial"/>
              </a:rPr>
              <a:t>Difficultés identifiées </a:t>
            </a:r>
          </a:p>
          <a:p>
            <a:pPr lvl="2"/>
            <a:r>
              <a:rPr lang="fr-FR" sz="1800" dirty="0">
                <a:latin typeface="Arial"/>
                <a:cs typeface="Arial"/>
              </a:rPr>
              <a:t>A</a:t>
            </a:r>
            <a:r>
              <a:rPr lang="bn-IN" sz="1800" dirty="0">
                <a:latin typeface="Arial"/>
                <a:cs typeface="Arial"/>
              </a:rPr>
              <a:t>ccès au sédiment</a:t>
            </a:r>
          </a:p>
          <a:p>
            <a:pPr lvl="2"/>
            <a:r>
              <a:rPr lang="bn-IN" sz="1800" dirty="0">
                <a:latin typeface="Arial"/>
                <a:cs typeface="Arial"/>
              </a:rPr>
              <a:t>Forte différence des substrats analysés</a:t>
            </a:r>
          </a:p>
          <a:p>
            <a:pPr lvl="1"/>
            <a:r>
              <a:rPr lang="bn-IN" sz="1800" b="1" dirty="0">
                <a:latin typeface="Arial"/>
                <a:cs typeface="Arial"/>
              </a:rPr>
              <a:t>Pas de trace de pollution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Résumé du suivi : Soyouz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1282" y="5883020"/>
            <a:ext cx="7741436" cy="646331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Arial"/>
                <a:cs typeface="Arial"/>
              </a:rPr>
              <a:t>Eloignement du lanceur Soyouz</a:t>
            </a:r>
          </a:p>
          <a:p>
            <a:pPr algn="ctr"/>
            <a:r>
              <a:rPr lang="bn-IN" dirty="0" smtClean="0">
                <a:latin typeface="Arial"/>
                <a:cs typeface="Arial"/>
              </a:rPr>
              <a:t>=&gt; Est-ce que cette station est réellement sous l’effet du lanceur Soyouz ?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8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215" y="834087"/>
            <a:ext cx="8436707" cy="5979771"/>
          </a:xfrm>
        </p:spPr>
        <p:txBody>
          <a:bodyPr>
            <a:normAutofit fontScale="92500" lnSpcReduction="10000"/>
          </a:bodyPr>
          <a:lstStyle/>
          <a:p>
            <a:r>
              <a:rPr lang="bn-IN" sz="2900" dirty="0" smtClean="0">
                <a:latin typeface="Arial"/>
                <a:cs typeface="Arial"/>
              </a:rPr>
              <a:t>Ariane 5 &amp; </a:t>
            </a:r>
            <a:r>
              <a:rPr lang="bn-IN" sz="2900" dirty="0" smtClean="0">
                <a:latin typeface="Arial"/>
                <a:cs typeface="Arial"/>
              </a:rPr>
              <a:t>VEGA </a:t>
            </a:r>
            <a:r>
              <a:rPr lang="bn-IN" sz="2900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bn-IN" dirty="0" smtClean="0">
                <a:latin typeface="Arial"/>
                <a:cs typeface="Arial"/>
              </a:rPr>
              <a:t>Ichtyofaune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Répéter le prélèvement bi-annuel tous les 2 ans</a:t>
            </a:r>
          </a:p>
          <a:p>
            <a:pPr lvl="2"/>
            <a:r>
              <a:rPr lang="fr-FR" dirty="0">
                <a:latin typeface="Arial"/>
                <a:cs typeface="Arial"/>
              </a:rPr>
              <a:t>P</a:t>
            </a:r>
            <a:r>
              <a:rPr lang="bn-IN" dirty="0" smtClean="0">
                <a:latin typeface="Arial"/>
                <a:cs typeface="Arial"/>
              </a:rPr>
              <a:t>rélèvement annuel en saison sèche</a:t>
            </a:r>
            <a:r>
              <a:rPr lang="fr-FR" dirty="0" smtClean="0">
                <a:latin typeface="Arial"/>
                <a:cs typeface="Arial"/>
              </a:rPr>
              <a:t> + IPG (</a:t>
            </a:r>
            <a:r>
              <a:rPr lang="bn-IN" dirty="0" smtClean="0">
                <a:latin typeface="Arial"/>
                <a:cs typeface="Arial"/>
              </a:rPr>
              <a:t>meilleure </a:t>
            </a:r>
            <a:r>
              <a:rPr lang="bn-IN" dirty="0">
                <a:latin typeface="Arial"/>
                <a:cs typeface="Arial"/>
              </a:rPr>
              <a:t>estimation de la qualité environnementale)</a:t>
            </a:r>
            <a:endParaRPr lang="fr-FR" dirty="0" smtClean="0">
              <a:latin typeface="Arial"/>
              <a:cs typeface="Arial"/>
            </a:endParaRPr>
          </a:p>
          <a:p>
            <a:pPr lvl="3"/>
            <a:r>
              <a:rPr lang="fr-FR" sz="2200" dirty="0" smtClean="0">
                <a:latin typeface="Arial"/>
                <a:cs typeface="Arial"/>
              </a:rPr>
              <a:t>S</a:t>
            </a:r>
            <a:r>
              <a:rPr lang="bn-IN" sz="2200" dirty="0" smtClean="0">
                <a:latin typeface="Arial"/>
                <a:cs typeface="Arial"/>
              </a:rPr>
              <a:t>tation de 800m</a:t>
            </a:r>
          </a:p>
          <a:p>
            <a:pPr lvl="3"/>
            <a:r>
              <a:rPr lang="bn-IN" sz="2200" dirty="0" smtClean="0">
                <a:latin typeface="Arial"/>
                <a:cs typeface="Arial"/>
              </a:rPr>
              <a:t>Quantification des habitats</a:t>
            </a:r>
          </a:p>
          <a:p>
            <a:pPr lvl="3"/>
            <a:r>
              <a:rPr lang="bn-IN" sz="2200" dirty="0" smtClean="0">
                <a:latin typeface="Arial"/>
                <a:cs typeface="Arial"/>
              </a:rPr>
              <a:t>Utilisation de 4 batteries de filets (15 </a:t>
            </a:r>
            <a:r>
              <a:rPr lang="mr-IN" sz="2200" dirty="0" smtClean="0">
                <a:latin typeface="Arial"/>
                <a:cs typeface="Arial"/>
              </a:rPr>
              <a:t>–</a:t>
            </a:r>
            <a:r>
              <a:rPr lang="bn-IN" sz="2200" dirty="0" smtClean="0">
                <a:latin typeface="Arial"/>
                <a:cs typeface="Arial"/>
              </a:rPr>
              <a:t> 20 </a:t>
            </a:r>
            <a:r>
              <a:rPr lang="mr-IN" sz="2200" dirty="0" smtClean="0">
                <a:latin typeface="Arial"/>
                <a:cs typeface="Arial"/>
              </a:rPr>
              <a:t>–</a:t>
            </a:r>
            <a:r>
              <a:rPr lang="bn-IN" sz="2200" dirty="0" smtClean="0">
                <a:latin typeface="Arial"/>
                <a:cs typeface="Arial"/>
              </a:rPr>
              <a:t> 25 </a:t>
            </a:r>
            <a:r>
              <a:rPr lang="mr-IN" sz="2200" dirty="0" smtClean="0">
                <a:latin typeface="Arial"/>
                <a:cs typeface="Arial"/>
              </a:rPr>
              <a:t>–</a:t>
            </a:r>
            <a:r>
              <a:rPr lang="bn-IN" sz="2200" dirty="0" smtClean="0">
                <a:latin typeface="Arial"/>
                <a:cs typeface="Arial"/>
              </a:rPr>
              <a:t> 30 </a:t>
            </a:r>
            <a:r>
              <a:rPr lang="mr-IN" sz="2200" dirty="0" smtClean="0">
                <a:latin typeface="Arial"/>
                <a:cs typeface="Arial"/>
              </a:rPr>
              <a:t>–</a:t>
            </a:r>
            <a:r>
              <a:rPr lang="bn-IN" sz="2200" dirty="0" smtClean="0">
                <a:latin typeface="Arial"/>
                <a:cs typeface="Arial"/>
              </a:rPr>
              <a:t> 35 mm)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Invertébrés aquatiques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Pas de changement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Diatomées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Prélèvement annuel de diatomées en saison sèche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Diatomées =&gt; Indicateur biologique </a:t>
            </a:r>
            <a:r>
              <a:rPr lang="fr-FR" dirty="0" smtClean="0">
                <a:latin typeface="Arial"/>
                <a:cs typeface="Arial"/>
              </a:rPr>
              <a:t>très fin </a:t>
            </a:r>
            <a:r>
              <a:rPr lang="bn-IN" dirty="0" smtClean="0">
                <a:latin typeface="Arial"/>
                <a:cs typeface="Arial"/>
              </a:rPr>
              <a:t>de la qualité des cours d’eau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Faire une étude de l’impact immédiat d’un lancement </a:t>
            </a:r>
            <a:r>
              <a:rPr lang="bn-IN" i="1" dirty="0" smtClean="0">
                <a:latin typeface="Arial"/>
                <a:cs typeface="Arial"/>
              </a:rPr>
              <a:t>via</a:t>
            </a:r>
            <a:r>
              <a:rPr lang="bn-IN" dirty="0" smtClean="0">
                <a:latin typeface="Arial"/>
                <a:cs typeface="Arial"/>
              </a:rPr>
              <a:t> les IA et/ou les diatomées</a:t>
            </a:r>
          </a:p>
          <a:p>
            <a:pPr lvl="2"/>
            <a:endParaRPr lang="bn-IN" dirty="0" smtClean="0">
              <a:latin typeface="Arial"/>
              <a:cs typeface="Arial"/>
            </a:endParaRPr>
          </a:p>
          <a:p>
            <a:pPr lvl="2"/>
            <a:endParaRPr lang="bn-IN" sz="1800" dirty="0">
              <a:latin typeface="Arial"/>
              <a:cs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smtClean="0">
                <a:latin typeface="Arial"/>
                <a:cs typeface="Arial"/>
              </a:rPr>
              <a:t>Proposition </a:t>
            </a:r>
            <a:r>
              <a:rPr lang="bn-IN" sz="2800" b="1" dirty="0" smtClean="0">
                <a:latin typeface="Arial"/>
                <a:cs typeface="Arial"/>
              </a:rPr>
              <a:t>d’amélioration des suivis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616804" y="2717884"/>
            <a:ext cx="7907217" cy="2212175"/>
            <a:chOff x="618392" y="3003258"/>
            <a:chExt cx="7907217" cy="2212175"/>
          </a:xfrm>
        </p:grpSpPr>
        <p:sp>
          <p:nvSpPr>
            <p:cNvPr id="7" name="Rectangle 6"/>
            <p:cNvSpPr/>
            <p:nvPr/>
          </p:nvSpPr>
          <p:spPr>
            <a:xfrm>
              <a:off x="618392" y="3003258"/>
              <a:ext cx="7907217" cy="22121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r 7"/>
            <p:cNvGrpSpPr/>
            <p:nvPr/>
          </p:nvGrpSpPr>
          <p:grpSpPr>
            <a:xfrm>
              <a:off x="722026" y="3105673"/>
              <a:ext cx="7723731" cy="2038069"/>
              <a:chOff x="20487" y="2468214"/>
              <a:chExt cx="7723731" cy="2038069"/>
            </a:xfrm>
          </p:grpSpPr>
          <p:sp>
            <p:nvSpPr>
              <p:cNvPr id="9" name="Flèche vers la droite 8"/>
              <p:cNvSpPr/>
              <p:nvPr/>
            </p:nvSpPr>
            <p:spPr>
              <a:xfrm>
                <a:off x="589049" y="3564082"/>
                <a:ext cx="6582842" cy="297006"/>
              </a:xfrm>
              <a:prstGeom prst="rightArrow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r 10"/>
              <p:cNvGrpSpPr/>
              <p:nvPr/>
            </p:nvGrpSpPr>
            <p:grpSpPr>
              <a:xfrm>
                <a:off x="589049" y="3599893"/>
                <a:ext cx="2160968" cy="573312"/>
                <a:chOff x="486619" y="3599893"/>
                <a:chExt cx="2160968" cy="573312"/>
              </a:xfrm>
            </p:grpSpPr>
            <p:sp>
              <p:nvSpPr>
                <p:cNvPr id="25" name="Parenthèse fermante 24"/>
                <p:cNvSpPr/>
                <p:nvPr/>
              </p:nvSpPr>
              <p:spPr>
                <a:xfrm rot="5400000">
                  <a:off x="1423708" y="2662804"/>
                  <a:ext cx="286790" cy="2160968"/>
                </a:xfrm>
                <a:prstGeom prst="rightBracket">
                  <a:avLst/>
                </a:prstGeom>
                <a:ln w="28575" cmpd="sng">
                  <a:solidFill>
                    <a:schemeClr val="accent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1042225" y="3896206"/>
                  <a:ext cx="11112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1200" dirty="0" smtClean="0">
                      <a:latin typeface="Arial"/>
                      <a:cs typeface="Arial"/>
                    </a:rPr>
                    <a:t>3 semaines</a:t>
                  </a:r>
                  <a:endParaRPr lang="fr-FR" sz="12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2" name="Grouper 11"/>
              <p:cNvGrpSpPr/>
              <p:nvPr/>
            </p:nvGrpSpPr>
            <p:grpSpPr>
              <a:xfrm>
                <a:off x="2799987" y="3599893"/>
                <a:ext cx="2160968" cy="581144"/>
                <a:chOff x="2799987" y="3599893"/>
                <a:chExt cx="2160968" cy="581144"/>
              </a:xfrm>
            </p:grpSpPr>
            <p:sp>
              <p:nvSpPr>
                <p:cNvPr id="23" name="Parenthèse fermante 22"/>
                <p:cNvSpPr/>
                <p:nvPr/>
              </p:nvSpPr>
              <p:spPr>
                <a:xfrm rot="5400000">
                  <a:off x="3737076" y="2662804"/>
                  <a:ext cx="286790" cy="2160968"/>
                </a:xfrm>
                <a:prstGeom prst="rightBracket">
                  <a:avLst/>
                </a:prstGeom>
                <a:ln w="28575" cmpd="sng">
                  <a:solidFill>
                    <a:schemeClr val="accent3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3314824" y="3904038"/>
                  <a:ext cx="11112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1200" dirty="0" smtClean="0">
                      <a:latin typeface="Arial"/>
                      <a:cs typeface="Arial"/>
                    </a:rPr>
                    <a:t>3 semaines</a:t>
                  </a:r>
                  <a:endParaRPr lang="fr-FR" sz="1200" dirty="0"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" name="Grouper 12"/>
              <p:cNvGrpSpPr/>
              <p:nvPr/>
            </p:nvGrpSpPr>
            <p:grpSpPr>
              <a:xfrm>
                <a:off x="5010923" y="3593562"/>
                <a:ext cx="2160968" cy="570120"/>
                <a:chOff x="5133839" y="3593562"/>
                <a:chExt cx="2160968" cy="570120"/>
              </a:xfrm>
            </p:grpSpPr>
            <p:sp>
              <p:nvSpPr>
                <p:cNvPr id="21" name="Parenthèse fermante 20"/>
                <p:cNvSpPr/>
                <p:nvPr/>
              </p:nvSpPr>
              <p:spPr>
                <a:xfrm rot="5400000">
                  <a:off x="6070928" y="2656473"/>
                  <a:ext cx="286790" cy="2160968"/>
                </a:xfrm>
                <a:prstGeom prst="rightBracket">
                  <a:avLst/>
                </a:prstGeom>
                <a:ln w="28575" cmpd="sng">
                  <a:solidFill>
                    <a:schemeClr val="accent6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5650116" y="3886683"/>
                  <a:ext cx="111121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IN" sz="1200" dirty="0" smtClean="0">
                      <a:latin typeface="Arial"/>
                      <a:cs typeface="Arial"/>
                    </a:rPr>
                    <a:t>3 semaines</a:t>
                  </a:r>
                  <a:endParaRPr lang="fr-FR" sz="1200" dirty="0">
                    <a:latin typeface="Arial"/>
                    <a:cs typeface="Arial"/>
                  </a:endParaRPr>
                </a:p>
              </p:txBody>
            </p:sp>
          </p:grpSp>
          <p:pic>
            <p:nvPicPr>
              <p:cNvPr id="14" name="Image 13" descr="rocket-icon.jp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540159" y="2468214"/>
                <a:ext cx="655256" cy="1095868"/>
              </a:xfrm>
              <a:prstGeom prst="rect">
                <a:avLst/>
              </a:prstGeom>
            </p:spPr>
          </p:pic>
          <p:sp>
            <p:nvSpPr>
              <p:cNvPr id="15" name="Rectangle avec flèche vers le haut 14"/>
              <p:cNvSpPr/>
              <p:nvPr/>
            </p:nvSpPr>
            <p:spPr>
              <a:xfrm>
                <a:off x="20487" y="3904038"/>
                <a:ext cx="1144654" cy="602245"/>
              </a:xfrm>
              <a:prstGeom prst="upArrowCallout">
                <a:avLst/>
              </a:prstGeom>
              <a:noFill/>
              <a:ln w="28575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Pose des SOS</a:t>
                </a:r>
                <a:endParaRPr lang="fr-FR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" name="Rectangle avec flèche vers le haut 15"/>
              <p:cNvSpPr/>
              <p:nvPr/>
            </p:nvSpPr>
            <p:spPr>
              <a:xfrm>
                <a:off x="2170170" y="3904038"/>
                <a:ext cx="1144654" cy="602245"/>
              </a:xfrm>
              <a:prstGeom prst="upArrowCallout">
                <a:avLst/>
              </a:prstGeom>
              <a:noFill/>
              <a:ln w="28575" cmpd="sng">
                <a:solidFill>
                  <a:srgbClr val="7EB60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Relève des SOS</a:t>
                </a:r>
                <a:endParaRPr lang="fr-FR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" name="Rectangle avec flèche vers le haut 16"/>
              <p:cNvSpPr/>
              <p:nvPr/>
            </p:nvSpPr>
            <p:spPr>
              <a:xfrm>
                <a:off x="4449881" y="3904038"/>
                <a:ext cx="1144654" cy="602245"/>
              </a:xfrm>
              <a:prstGeom prst="upArrowCallout">
                <a:avLst/>
              </a:prstGeom>
              <a:noFill/>
              <a:ln w="28575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Pose des SOS</a:t>
                </a:r>
                <a:endParaRPr lang="fr-FR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" name="Rectangle avec flèche vers le haut 17"/>
              <p:cNvSpPr/>
              <p:nvPr/>
            </p:nvSpPr>
            <p:spPr>
              <a:xfrm>
                <a:off x="6599564" y="3904038"/>
                <a:ext cx="1144654" cy="602245"/>
              </a:xfrm>
              <a:prstGeom prst="upArrowCallout">
                <a:avLst/>
              </a:prstGeom>
              <a:noFill/>
              <a:ln w="28575" cmpd="sng">
                <a:solidFill>
                  <a:srgbClr val="C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Relève des SOS</a:t>
                </a:r>
                <a:endParaRPr lang="fr-FR" sz="1100" dirty="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Rectangle avec flèche vers le bas 18"/>
              <p:cNvSpPr/>
              <p:nvPr/>
            </p:nvSpPr>
            <p:spPr>
              <a:xfrm>
                <a:off x="2223987" y="2981562"/>
                <a:ext cx="1152000" cy="612000"/>
              </a:xfrm>
              <a:prstGeom prst="downArrowCallout">
                <a:avLst/>
              </a:prstGeom>
              <a:noFill/>
              <a:ln w="28575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dirty="0" smtClean="0">
                    <a:solidFill>
                      <a:srgbClr val="000000"/>
                    </a:solidFill>
                  </a:rPr>
                  <a:t>Pose des SOS</a:t>
                </a:r>
                <a:endParaRPr lang="fr-FR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avec flèche vers le bas 19"/>
              <p:cNvSpPr/>
              <p:nvPr/>
            </p:nvSpPr>
            <p:spPr>
              <a:xfrm>
                <a:off x="4375200" y="2981562"/>
                <a:ext cx="1152000" cy="612000"/>
              </a:xfrm>
              <a:prstGeom prst="downArrowCallout">
                <a:avLst/>
              </a:prstGeom>
              <a:noFill/>
              <a:ln w="28575" cmpd="sng">
                <a:solidFill>
                  <a:srgbClr val="E2751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100" dirty="0" smtClean="0">
                    <a:solidFill>
                      <a:srgbClr val="000000"/>
                    </a:solidFill>
                  </a:rPr>
                  <a:t>Relève des SOS</a:t>
                </a:r>
                <a:endParaRPr lang="fr-FR" sz="11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549274" y="5871011"/>
            <a:ext cx="8301647" cy="722829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6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733550"/>
          </a:xfrm>
        </p:spPr>
        <p:txBody>
          <a:bodyPr>
            <a:normAutofit fontScale="92500" lnSpcReduction="20000"/>
          </a:bodyPr>
          <a:lstStyle/>
          <a:p>
            <a:r>
              <a:rPr lang="bn-IN" sz="2900" dirty="0" smtClean="0">
                <a:latin typeface="Arial"/>
                <a:cs typeface="Arial"/>
              </a:rPr>
              <a:t>Soyouz :</a:t>
            </a:r>
          </a:p>
          <a:p>
            <a:pPr lvl="1"/>
            <a:r>
              <a:rPr lang="bn-IN" dirty="0" smtClean="0">
                <a:latin typeface="Arial"/>
                <a:cs typeface="Arial"/>
              </a:rPr>
              <a:t>Modification générale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Utiliser la Crique Paracou comme une station témoin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Création d’une nouvelle station plus proche du site de lancement</a:t>
            </a:r>
          </a:p>
          <a:p>
            <a:pPr lvl="3"/>
            <a:r>
              <a:rPr lang="bn-IN" dirty="0" smtClean="0">
                <a:latin typeface="Arial"/>
                <a:cs typeface="Arial"/>
              </a:rPr>
              <a:t>Nécessite une période de prospection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Echantillonnage en saison des pluies et saison sèche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Ichtyofaune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Appliquer le protocole de pêche électrique</a:t>
            </a:r>
          </a:p>
          <a:p>
            <a:pPr lvl="3"/>
            <a:r>
              <a:rPr lang="fr-FR" dirty="0" smtClean="0">
                <a:latin typeface="Arial"/>
                <a:cs typeface="Arial"/>
              </a:rPr>
              <a:t>P</a:t>
            </a:r>
            <a:r>
              <a:rPr lang="bn-IN" dirty="0" smtClean="0">
                <a:latin typeface="Arial"/>
                <a:cs typeface="Arial"/>
              </a:rPr>
              <a:t>rogramme de recherche actuellement en cours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Vérifier la possibilité de faire 2 prélèvements par an (saison des pluies et saison sèche)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Invertébrés aquatiques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Deux prélèvements par an</a:t>
            </a:r>
          </a:p>
          <a:p>
            <a:pPr lvl="1">
              <a:spcBef>
                <a:spcPts val="1500"/>
              </a:spcBef>
            </a:pPr>
            <a:r>
              <a:rPr lang="bn-IN" dirty="0" smtClean="0">
                <a:latin typeface="Arial"/>
                <a:cs typeface="Arial"/>
              </a:rPr>
              <a:t>Diatomées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Vérifier la possibilité d’application du protocole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Echantillonnage en saison sèche</a:t>
            </a:r>
          </a:p>
          <a:p>
            <a:pPr lvl="2"/>
            <a:endParaRPr lang="bn-IN" sz="1800" dirty="0">
              <a:latin typeface="Arial"/>
              <a:cs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Proposition d’amélioration des suivis</a:t>
            </a:r>
            <a:endParaRPr lang="fr-FR" sz="2800" b="1" dirty="0">
              <a:latin typeface="Arial"/>
              <a:cs typeface="Arial"/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53" y="2785407"/>
            <a:ext cx="5263095" cy="372040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5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2482529" y="1106072"/>
            <a:ext cx="417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Arial"/>
                <a:cs typeface="Arial"/>
              </a:rPr>
              <a:t>Merci de votre attention</a:t>
            </a:r>
            <a:endParaRPr lang="fr-FR" sz="2800" dirty="0">
              <a:latin typeface="Arial"/>
              <a:cs typeface="Arial"/>
            </a:endParaRPr>
          </a:p>
        </p:txBody>
      </p:sp>
      <p:pic>
        <p:nvPicPr>
          <p:cNvPr id="28" name="Image 27" descr="P10102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091" y="1629292"/>
            <a:ext cx="3713089" cy="278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Image 28" descr="P101076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0374" y="4067176"/>
            <a:ext cx="3721098" cy="2790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 descr="P101017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210"/>
            <a:ext cx="3744000" cy="28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3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Indice Poisson de Guyane </a:t>
            </a:r>
            <a:r>
              <a:rPr lang="fr-FR" dirty="0" smtClean="0">
                <a:latin typeface="Arial"/>
                <a:cs typeface="Arial"/>
              </a:rPr>
              <a:t>(IPG)</a:t>
            </a:r>
            <a:r>
              <a:rPr lang="bn-IN" dirty="0" smtClean="0">
                <a:latin typeface="Arial"/>
                <a:cs typeface="Arial"/>
              </a:rPr>
              <a:t>:</a:t>
            </a:r>
          </a:p>
          <a:p>
            <a:pPr lvl="1">
              <a:spcBef>
                <a:spcPts val="1500"/>
              </a:spcBef>
            </a:pPr>
            <a:r>
              <a:rPr lang="bn-IN" sz="2000" dirty="0" smtClean="0">
                <a:latin typeface="Arial"/>
                <a:cs typeface="Arial"/>
              </a:rPr>
              <a:t>Le plus ancien des indicateurs de qualités des eaux guyanaises</a:t>
            </a:r>
          </a:p>
          <a:p>
            <a:pPr lvl="1">
              <a:spcBef>
                <a:spcPts val="1500"/>
              </a:spcBef>
            </a:pPr>
            <a:r>
              <a:rPr lang="bn-IN" sz="2000" dirty="0" smtClean="0">
                <a:latin typeface="Arial"/>
                <a:cs typeface="Arial"/>
              </a:rPr>
              <a:t>Indicateur inégrateur de la qualité des milieux aquatiques</a:t>
            </a:r>
          </a:p>
          <a:p>
            <a:pPr lvl="1">
              <a:spcBef>
                <a:spcPts val="1500"/>
              </a:spcBef>
            </a:pPr>
            <a:r>
              <a:rPr lang="bn-IN" sz="2000" dirty="0" smtClean="0">
                <a:latin typeface="Arial"/>
                <a:cs typeface="Arial"/>
              </a:rPr>
              <a:t>Station actuellement non-compatible avec le calcul de l’IPG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Etude complémentaire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87122" y="3625472"/>
            <a:ext cx="7169756" cy="400110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Arial"/>
                <a:cs typeface="Arial"/>
              </a:rPr>
              <a:t>=&gt; Besoin d’adapter les stations au calcul de l’IPG  </a:t>
            </a:r>
            <a:endParaRPr lang="fr-FR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717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938270"/>
            <a:ext cx="8042276" cy="4965876"/>
          </a:xfrm>
        </p:spPr>
        <p:txBody>
          <a:bodyPr>
            <a:normAutofit fontScale="92500" lnSpcReduction="10000"/>
          </a:bodyPr>
          <a:lstStyle/>
          <a:p>
            <a:r>
              <a:rPr lang="bn-IN" sz="2200" dirty="0" smtClean="0">
                <a:latin typeface="Arial"/>
                <a:cs typeface="Arial"/>
              </a:rPr>
              <a:t>Pas de normes existantes</a:t>
            </a:r>
          </a:p>
          <a:p>
            <a:r>
              <a:rPr lang="bn-IN" sz="2200" dirty="0" smtClean="0">
                <a:latin typeface="Arial"/>
                <a:cs typeface="Arial"/>
              </a:rPr>
              <a:t>Effet sur les poissons :</a:t>
            </a:r>
          </a:p>
          <a:p>
            <a:pPr lvl="1"/>
            <a:r>
              <a:rPr lang="bn-IN" sz="1900" dirty="0" smtClean="0">
                <a:latin typeface="Arial"/>
                <a:cs typeface="Arial"/>
              </a:rPr>
              <a:t>Effet sur la respiration</a:t>
            </a:r>
          </a:p>
          <a:p>
            <a:pPr lvl="2"/>
            <a:r>
              <a:rPr lang="bn-IN" sz="1700" dirty="0" smtClean="0">
                <a:latin typeface="Arial"/>
                <a:cs typeface="Arial"/>
              </a:rPr>
              <a:t>Epaississement du mucus sur les branchies</a:t>
            </a:r>
          </a:p>
          <a:p>
            <a:pPr lvl="3"/>
            <a:r>
              <a:rPr lang="bn-IN" sz="15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bn-IN" sz="1500" dirty="0">
                <a:latin typeface="Arial"/>
                <a:cs typeface="Arial"/>
                <a:sym typeface="Wingdings"/>
              </a:rPr>
              <a:t> </a:t>
            </a:r>
            <a:r>
              <a:rPr lang="bn-IN" sz="1500" dirty="0" smtClean="0">
                <a:latin typeface="Arial"/>
                <a:cs typeface="Arial"/>
                <a:sym typeface="Wingdings"/>
              </a:rPr>
              <a:t>de la capacité à fixer l’oxygène</a:t>
            </a:r>
          </a:p>
          <a:p>
            <a:pPr lvl="3"/>
            <a:r>
              <a:rPr lang="bn-IN" sz="15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bn-IN" sz="1500" dirty="0" smtClean="0">
                <a:latin typeface="Arial"/>
                <a:ea typeface="Wingdings"/>
                <a:cs typeface="Arial"/>
                <a:sym typeface="Wingdings"/>
              </a:rPr>
              <a:t> risque d’hypoxie</a:t>
            </a:r>
          </a:p>
          <a:p>
            <a:pPr lvl="2"/>
            <a:r>
              <a:rPr lang="bn-IN" sz="1700" dirty="0" smtClean="0">
                <a:latin typeface="Arial"/>
                <a:ea typeface="Wingdings"/>
                <a:cs typeface="Arial"/>
                <a:sym typeface="Wingdings"/>
              </a:rPr>
              <a:t>Effet réversible</a:t>
            </a:r>
          </a:p>
          <a:p>
            <a:pPr lvl="2"/>
            <a:r>
              <a:rPr lang="bn-IN" sz="1700" dirty="0" smtClean="0">
                <a:latin typeface="Arial"/>
                <a:ea typeface="Wingdings"/>
                <a:cs typeface="Arial"/>
                <a:sym typeface="Wingdings"/>
              </a:rPr>
              <a:t>Potentiel apparition d’une tolérance des poissons</a:t>
            </a:r>
            <a:endParaRPr lang="bn-IN" sz="1700" dirty="0" smtClean="0">
              <a:latin typeface="Arial"/>
              <a:cs typeface="Arial"/>
            </a:endParaRPr>
          </a:p>
          <a:p>
            <a:pPr lvl="1">
              <a:spcBef>
                <a:spcPts val="1500"/>
              </a:spcBef>
            </a:pPr>
            <a:r>
              <a:rPr lang="bn-IN" sz="1900" dirty="0" smtClean="0">
                <a:latin typeface="Arial"/>
                <a:cs typeface="Arial"/>
              </a:rPr>
              <a:t>Effets négatifs potentiellement lié à l’hypoxie</a:t>
            </a:r>
          </a:p>
          <a:p>
            <a:pPr lvl="2">
              <a:spcBef>
                <a:spcPts val="1500"/>
              </a:spcBef>
            </a:pPr>
            <a:r>
              <a:rPr lang="bn-IN" sz="1700" dirty="0" smtClean="0">
                <a:latin typeface="Arial"/>
                <a:cs typeface="Arial"/>
              </a:rPr>
              <a:t>Croissance / Ponte / Migration (sur le saumon)</a:t>
            </a:r>
          </a:p>
          <a:p>
            <a:pPr lvl="1">
              <a:spcBef>
                <a:spcPts val="1500"/>
              </a:spcBef>
            </a:pPr>
            <a:r>
              <a:rPr lang="bn-IN" sz="1900" dirty="0" smtClean="0">
                <a:latin typeface="Arial"/>
                <a:cs typeface="Arial"/>
              </a:rPr>
              <a:t>Effet positif</a:t>
            </a:r>
          </a:p>
          <a:p>
            <a:pPr lvl="2">
              <a:spcBef>
                <a:spcPts val="1500"/>
              </a:spcBef>
            </a:pPr>
            <a:r>
              <a:rPr lang="bn-IN" sz="1700" dirty="0" smtClean="0">
                <a:latin typeface="Arial"/>
                <a:cs typeface="Arial"/>
              </a:rPr>
              <a:t>Elimination des ectoparasites =&gt; Non-observé en Guyane</a:t>
            </a:r>
          </a:p>
          <a:p>
            <a:pPr lvl="1">
              <a:spcBef>
                <a:spcPts val="1500"/>
              </a:spcBef>
            </a:pPr>
            <a:r>
              <a:rPr lang="bn-IN" sz="1900" dirty="0" smtClean="0">
                <a:latin typeface="Arial"/>
                <a:cs typeface="Arial"/>
              </a:rPr>
              <a:t>Dépendance de l’espèce / sa taille / son âge</a:t>
            </a:r>
          </a:p>
          <a:p>
            <a:pPr lvl="2"/>
            <a:endParaRPr lang="bn-IN" sz="1800" dirty="0">
              <a:latin typeface="Arial"/>
              <a:cs typeface="Arial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22280"/>
            <a:ext cx="8042276" cy="840348"/>
          </a:xfrm>
        </p:spPr>
        <p:txBody>
          <a:bodyPr/>
          <a:lstStyle/>
          <a:p>
            <a:r>
              <a:rPr lang="bn-IN" sz="2400" b="1" dirty="0" smtClean="0">
                <a:latin typeface="Arial"/>
                <a:cs typeface="Arial"/>
              </a:rPr>
              <a:t>Informations complémentaires sur l’aluminium</a:t>
            </a:r>
            <a:br>
              <a:rPr lang="bn-IN" sz="2400" b="1" dirty="0" smtClean="0">
                <a:latin typeface="Arial"/>
                <a:cs typeface="Arial"/>
              </a:rPr>
            </a:br>
            <a:r>
              <a:rPr lang="bn-IN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(rapport bibliographique commandé par le CSG en 2014)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grpSp>
        <p:nvGrpSpPr>
          <p:cNvPr id="7" name="Grouper 6"/>
          <p:cNvGrpSpPr>
            <a:grpSpLocks noChangeAspect="1"/>
          </p:cNvGrpSpPr>
          <p:nvPr/>
        </p:nvGrpSpPr>
        <p:grpSpPr>
          <a:xfrm>
            <a:off x="6506361" y="3336956"/>
            <a:ext cx="2428638" cy="1546907"/>
            <a:chOff x="2069490" y="2322037"/>
            <a:chExt cx="5005021" cy="3187920"/>
          </a:xfrm>
        </p:grpSpPr>
        <p:pic>
          <p:nvPicPr>
            <p:cNvPr id="8" name="Image 7" descr="Nematode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490" y="2322037"/>
              <a:ext cx="5005020" cy="3187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>
              <a:off x="3315347" y="5035815"/>
              <a:ext cx="3759164" cy="404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1100" dirty="0" smtClean="0"/>
                <a:t>© Hydreco Guyane</a:t>
              </a:r>
              <a:endParaRPr lang="fr-F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185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938270"/>
            <a:ext cx="8042276" cy="5355774"/>
          </a:xfrm>
        </p:spPr>
        <p:txBody>
          <a:bodyPr>
            <a:normAutofit/>
          </a:bodyPr>
          <a:lstStyle/>
          <a:p>
            <a:r>
              <a:rPr lang="bn-IN" sz="2200" dirty="0" smtClean="0">
                <a:latin typeface="Arial"/>
                <a:cs typeface="Arial"/>
              </a:rPr>
              <a:t>Facteur de toxicité lié aux conditions physico-chimiques :</a:t>
            </a:r>
          </a:p>
          <a:p>
            <a:pPr lvl="1"/>
            <a:r>
              <a:rPr lang="bn-IN" sz="1900" dirty="0" smtClean="0">
                <a:latin typeface="Arial"/>
                <a:cs typeface="Arial"/>
              </a:rPr>
              <a:t>pH</a:t>
            </a:r>
          </a:p>
          <a:p>
            <a:pPr lvl="2"/>
            <a:r>
              <a:rPr lang="bn-IN" sz="1700" dirty="0" smtClean="0">
                <a:latin typeface="Arial"/>
                <a:cs typeface="Arial"/>
              </a:rPr>
              <a:t>&lt; 6 =&gt; Solubilisation de l’aluminium</a:t>
            </a:r>
          </a:p>
          <a:p>
            <a:pPr lvl="2"/>
            <a:r>
              <a:rPr lang="bn-IN" sz="1700" dirty="0" smtClean="0">
                <a:latin typeface="Arial"/>
                <a:cs typeface="Arial"/>
              </a:rPr>
              <a:t>&lt; 5,5 =&gt; Potentiel effet sur la respiration</a:t>
            </a:r>
          </a:p>
          <a:p>
            <a:pPr lvl="1">
              <a:spcBef>
                <a:spcPts val="1500"/>
              </a:spcBef>
            </a:pPr>
            <a:r>
              <a:rPr lang="bn-IN" sz="1900" dirty="0" smtClean="0">
                <a:latin typeface="Arial"/>
                <a:cs typeface="Arial"/>
              </a:rPr>
              <a:t>Matière organique </a:t>
            </a:r>
            <a:r>
              <a:rPr lang="bn-IN" sz="1900" b="1" dirty="0" smtClean="0">
                <a:latin typeface="Arial"/>
                <a:cs typeface="Arial"/>
              </a:rPr>
              <a:t>naturelle</a:t>
            </a:r>
            <a:endParaRPr lang="bn-IN" sz="1700" dirty="0" smtClean="0">
              <a:latin typeface="Arial"/>
              <a:cs typeface="Arial"/>
            </a:endParaRPr>
          </a:p>
          <a:p>
            <a:pPr lvl="2">
              <a:spcBef>
                <a:spcPts val="1500"/>
              </a:spcBef>
            </a:pPr>
            <a:r>
              <a:rPr lang="bn-IN" sz="17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bn-IN" sz="1700" dirty="0">
                <a:latin typeface="Arial"/>
                <a:cs typeface="Arial"/>
                <a:sym typeface="Wingdings"/>
              </a:rPr>
              <a:t> </a:t>
            </a:r>
            <a:r>
              <a:rPr lang="bn-IN" sz="1700" dirty="0" smtClean="0">
                <a:latin typeface="Arial"/>
                <a:cs typeface="Arial"/>
              </a:rPr>
              <a:t>du potentiel de complexification des molécules d’aluminium dans le milieu =&gt; </a:t>
            </a:r>
            <a:r>
              <a:rPr lang="bn-IN" sz="17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bn-IN" sz="1700" dirty="0" smtClean="0">
                <a:latin typeface="Arial"/>
                <a:cs typeface="Arial"/>
              </a:rPr>
              <a:t> de la toxicité</a:t>
            </a:r>
          </a:p>
          <a:p>
            <a:pPr lvl="2">
              <a:spcBef>
                <a:spcPts val="1500"/>
              </a:spcBef>
            </a:pPr>
            <a:r>
              <a:rPr lang="bn-IN" sz="1700" dirty="0" smtClean="0">
                <a:latin typeface="Arial"/>
                <a:cs typeface="Arial"/>
              </a:rPr>
              <a:t>Potentiel non-quantifié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22280"/>
            <a:ext cx="8042276" cy="840348"/>
          </a:xfrm>
        </p:spPr>
        <p:txBody>
          <a:bodyPr/>
          <a:lstStyle/>
          <a:p>
            <a:r>
              <a:rPr lang="bn-IN" sz="2400" b="1" dirty="0" smtClean="0">
                <a:latin typeface="Arial"/>
                <a:cs typeface="Arial"/>
              </a:rPr>
              <a:t>Informations complémentaires sur l’aluminium</a:t>
            </a:r>
            <a:br>
              <a:rPr lang="bn-IN" sz="2400" b="1" dirty="0" smtClean="0">
                <a:latin typeface="Arial"/>
                <a:cs typeface="Arial"/>
              </a:rPr>
            </a:br>
            <a:r>
              <a:rPr lang="bn-IN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(rapport bibliographique commandé par le CSG en 2014)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4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938270"/>
            <a:ext cx="8042276" cy="5355774"/>
          </a:xfrm>
        </p:spPr>
        <p:txBody>
          <a:bodyPr>
            <a:normAutofit/>
          </a:bodyPr>
          <a:lstStyle/>
          <a:p>
            <a:r>
              <a:rPr lang="bn-IN" sz="2000" dirty="0" smtClean="0">
                <a:latin typeface="Arial"/>
                <a:cs typeface="Arial"/>
              </a:rPr>
              <a:t>En Guyane :</a:t>
            </a:r>
          </a:p>
          <a:p>
            <a:pPr lvl="1"/>
            <a:r>
              <a:rPr lang="bn-IN" sz="1800" dirty="0" smtClean="0">
                <a:latin typeface="Arial"/>
                <a:cs typeface="Arial"/>
              </a:rPr>
              <a:t>pH</a:t>
            </a:r>
          </a:p>
          <a:p>
            <a:pPr lvl="2"/>
            <a:r>
              <a:rPr lang="bn-IN" sz="1600" dirty="0" smtClean="0">
                <a:latin typeface="Arial"/>
                <a:cs typeface="Arial"/>
              </a:rPr>
              <a:t>&lt; 6 =&gt; Solubilisation de l’aluminium</a:t>
            </a:r>
          </a:p>
          <a:p>
            <a:pPr lvl="2"/>
            <a:r>
              <a:rPr lang="bn-IN" sz="1600" dirty="0" smtClean="0">
                <a:latin typeface="Arial"/>
                <a:cs typeface="Arial"/>
              </a:rPr>
              <a:t>&lt; 5,5 =&gt; Potentiel effet sur la respiration</a:t>
            </a:r>
          </a:p>
          <a:p>
            <a:pPr lvl="1">
              <a:spcBef>
                <a:spcPts val="1500"/>
              </a:spcBef>
            </a:pPr>
            <a:r>
              <a:rPr lang="bn-IN" sz="1800" dirty="0" smtClean="0">
                <a:latin typeface="Arial"/>
                <a:cs typeface="Arial"/>
              </a:rPr>
              <a:t>Matière organique </a:t>
            </a:r>
            <a:r>
              <a:rPr lang="bn-IN" sz="1800" b="1" dirty="0" smtClean="0">
                <a:latin typeface="Arial"/>
                <a:cs typeface="Arial"/>
              </a:rPr>
              <a:t>naturelle</a:t>
            </a:r>
            <a:endParaRPr lang="bn-IN" sz="1600" dirty="0" smtClean="0">
              <a:latin typeface="Arial"/>
              <a:cs typeface="Arial"/>
            </a:endParaRPr>
          </a:p>
          <a:p>
            <a:pPr lvl="2">
              <a:spcBef>
                <a:spcPts val="1500"/>
              </a:spcBef>
            </a:pPr>
            <a:r>
              <a:rPr lang="bn-IN" sz="1600" dirty="0" smtClean="0"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bn-IN" sz="1600" dirty="0">
                <a:latin typeface="Arial"/>
                <a:cs typeface="Arial"/>
                <a:sym typeface="Wingdings"/>
              </a:rPr>
              <a:t> </a:t>
            </a:r>
            <a:r>
              <a:rPr lang="bn-IN" sz="1600" dirty="0" smtClean="0">
                <a:latin typeface="Arial"/>
                <a:cs typeface="Arial"/>
              </a:rPr>
              <a:t>du potentiel de complexification des molécules d’aluminium dans le milieu =&gt; </a:t>
            </a:r>
            <a:r>
              <a:rPr lang="bn-IN" sz="1600" dirty="0" smtClean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bn-IN" sz="1600" dirty="0" smtClean="0">
                <a:latin typeface="Arial"/>
                <a:cs typeface="Arial"/>
              </a:rPr>
              <a:t> de la toxicité</a:t>
            </a:r>
          </a:p>
          <a:p>
            <a:pPr lvl="2"/>
            <a:r>
              <a:rPr lang="bn-IN" sz="1600" dirty="0" smtClean="0">
                <a:latin typeface="Arial"/>
                <a:cs typeface="Arial"/>
              </a:rPr>
              <a:t>Potentiel non-quantifié</a:t>
            </a:r>
          </a:p>
          <a:p>
            <a:pPr lvl="1">
              <a:spcBef>
                <a:spcPts val="1500"/>
              </a:spcBef>
            </a:pPr>
            <a:r>
              <a:rPr lang="bn-IN" sz="1800" dirty="0" smtClean="0">
                <a:latin typeface="Arial"/>
                <a:cs typeface="Arial"/>
              </a:rPr>
              <a:t>Sols guyanais :</a:t>
            </a:r>
          </a:p>
          <a:p>
            <a:pPr lvl="2">
              <a:spcBef>
                <a:spcPts val="1500"/>
              </a:spcBef>
            </a:pPr>
            <a:r>
              <a:rPr lang="bn-IN" sz="1600" dirty="0" smtClean="0">
                <a:latin typeface="Arial"/>
                <a:cs typeface="Arial"/>
              </a:rPr>
              <a:t>Aluminium naturel = 20% des sols</a:t>
            </a:r>
          </a:p>
          <a:p>
            <a:pPr lvl="2"/>
            <a:r>
              <a:rPr lang="bn-IN" sz="1600" dirty="0" smtClean="0">
                <a:latin typeface="Arial"/>
                <a:cs typeface="Arial"/>
              </a:rPr>
              <a:t>Potentiel de relargage </a:t>
            </a:r>
            <a:r>
              <a:rPr lang="bn-IN" sz="1600" i="1" dirty="0" smtClean="0">
                <a:latin typeface="Arial"/>
                <a:cs typeface="Arial"/>
              </a:rPr>
              <a:t>via</a:t>
            </a:r>
            <a:r>
              <a:rPr lang="bn-IN" sz="1600" dirty="0" smtClean="0">
                <a:latin typeface="Arial"/>
                <a:cs typeface="Arial"/>
              </a:rPr>
              <a:t> le ruisselement </a:t>
            </a:r>
          </a:p>
          <a:p>
            <a:pPr lvl="3"/>
            <a:r>
              <a:rPr lang="bn-IN" sz="1400" dirty="0" smtClean="0">
                <a:latin typeface="Arial"/>
                <a:cs typeface="Arial"/>
              </a:rPr>
              <a:t>Accentué durant </a:t>
            </a:r>
            <a:r>
              <a:rPr lang="bn-IN" sz="1400" dirty="0">
                <a:latin typeface="Arial"/>
                <a:cs typeface="Arial"/>
              </a:rPr>
              <a:t>El Niño </a:t>
            </a:r>
            <a:r>
              <a:rPr lang="bn-IN" sz="1400" dirty="0" smtClean="0">
                <a:latin typeface="Arial"/>
                <a:cs typeface="Arial"/>
              </a:rPr>
              <a:t>/ El Niña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549275" y="22280"/>
            <a:ext cx="8042276" cy="840348"/>
          </a:xfrm>
        </p:spPr>
        <p:txBody>
          <a:bodyPr/>
          <a:lstStyle/>
          <a:p>
            <a:r>
              <a:rPr lang="bn-IN" sz="2400" b="1" dirty="0" smtClean="0">
                <a:latin typeface="Arial"/>
                <a:cs typeface="Arial"/>
              </a:rPr>
              <a:t>Informations complémentaires sur l’aluminium</a:t>
            </a:r>
            <a:br>
              <a:rPr lang="bn-IN" sz="2400" b="1" dirty="0" smtClean="0">
                <a:latin typeface="Arial"/>
                <a:cs typeface="Arial"/>
              </a:rPr>
            </a:br>
            <a:r>
              <a:rPr lang="bn-IN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(rapport bibliographique commandé par le CSG en 2014) </a:t>
            </a:r>
            <a:endParaRPr lang="fr-FR" sz="24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87122" y="5620439"/>
            <a:ext cx="7169756" cy="707886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Arial"/>
                <a:cs typeface="Arial"/>
              </a:rPr>
              <a:t>=&gt; Pas d’étude sur les relations entre les espèces locales et les effets de l’aluminium</a:t>
            </a:r>
            <a:endParaRPr lang="fr-FR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2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3600" b="1" dirty="0" smtClean="0">
                <a:latin typeface="Arial"/>
                <a:cs typeface="Arial"/>
              </a:rPr>
              <a:t> Description des suivis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sz="1800" dirty="0" smtClean="0">
                <a:latin typeface="Arial"/>
                <a:cs typeface="Arial"/>
              </a:rPr>
              <a:t>Plan général d’échantillonnage :</a:t>
            </a:r>
          </a:p>
          <a:p>
            <a:pPr lvl="1"/>
            <a:r>
              <a:rPr lang="bn-IN" sz="1600" dirty="0" smtClean="0">
                <a:latin typeface="Arial"/>
                <a:cs typeface="Arial"/>
              </a:rPr>
              <a:t>4 stations de suivi</a:t>
            </a:r>
          </a:p>
          <a:p>
            <a:pPr lvl="1"/>
            <a:endParaRPr lang="bn-IN" sz="1600" dirty="0" smtClean="0">
              <a:latin typeface="Arial"/>
              <a:cs typeface="Arial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1186441" y="1684769"/>
            <a:ext cx="6771119" cy="4790008"/>
            <a:chOff x="1186441" y="1684769"/>
            <a:chExt cx="6771119" cy="479000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6441" y="1684769"/>
              <a:ext cx="6771119" cy="479000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88434" y="1763373"/>
              <a:ext cx="2109548" cy="1764000"/>
            </a:xfrm>
            <a:prstGeom prst="rect">
              <a:avLst/>
            </a:prstGeom>
            <a:noFill/>
            <a:ln w="3810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74679" y="3826094"/>
              <a:ext cx="2109548" cy="1728000"/>
            </a:xfrm>
            <a:prstGeom prst="rect">
              <a:avLst/>
            </a:prstGeom>
            <a:noFill/>
            <a:ln w="3810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88186" y="3594008"/>
              <a:ext cx="2448000" cy="1871999"/>
            </a:xfrm>
            <a:prstGeom prst="rect">
              <a:avLst/>
            </a:prstGeom>
            <a:noFill/>
            <a:ln w="38100" cmpd="sng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8795" y="1773109"/>
              <a:ext cx="2310586" cy="1596193"/>
            </a:xfrm>
            <a:prstGeom prst="rect">
              <a:avLst/>
            </a:prstGeom>
            <a:noFill/>
            <a:ln w="38100" cmpd="sng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llipse 10"/>
          <p:cNvSpPr/>
          <p:nvPr/>
        </p:nvSpPr>
        <p:spPr>
          <a:xfrm>
            <a:off x="5394567" y="4324462"/>
            <a:ext cx="1621736" cy="545806"/>
          </a:xfrm>
          <a:prstGeom prst="ellipse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550030" y="4920201"/>
            <a:ext cx="1621736" cy="545806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510235" y="2133925"/>
            <a:ext cx="1621736" cy="545806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074958" y="2163786"/>
            <a:ext cx="1621736" cy="545806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9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3600" b="1" dirty="0" smtClean="0">
                <a:latin typeface="Arial"/>
                <a:cs typeface="Arial"/>
              </a:rPr>
              <a:t> Description des suivis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979771"/>
          </a:xfrm>
        </p:spPr>
        <p:txBody>
          <a:bodyPr>
            <a:normAutofit fontScale="85000" lnSpcReduction="10000"/>
          </a:bodyPr>
          <a:lstStyle/>
          <a:p>
            <a:r>
              <a:rPr lang="bn-IN" dirty="0" smtClean="0">
                <a:latin typeface="Arial"/>
                <a:cs typeface="Arial"/>
              </a:rPr>
              <a:t>Suivi </a:t>
            </a:r>
            <a:r>
              <a:rPr lang="fr-FR" dirty="0" smtClean="0">
                <a:latin typeface="Arial"/>
                <a:cs typeface="Arial"/>
              </a:rPr>
              <a:t>piscicole</a:t>
            </a:r>
            <a:r>
              <a:rPr lang="bn-IN" dirty="0" smtClean="0">
                <a:latin typeface="Arial"/>
                <a:cs typeface="Arial"/>
              </a:rPr>
              <a:t>: </a:t>
            </a:r>
          </a:p>
          <a:p>
            <a:pPr lvl="1"/>
            <a:r>
              <a:rPr lang="bn-IN" dirty="0" smtClean="0">
                <a:latin typeface="Arial"/>
                <a:cs typeface="Arial"/>
              </a:rPr>
              <a:t>Méthode des filets maillants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2 batteries de 10 filets : </a:t>
            </a:r>
          </a:p>
          <a:p>
            <a:pPr lvl="3"/>
            <a:r>
              <a:rPr lang="bn-IN" dirty="0" smtClean="0">
                <a:latin typeface="Arial"/>
                <a:cs typeface="Arial"/>
              </a:rPr>
              <a:t>Mailles 10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15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20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25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30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35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40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50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60 </a:t>
            </a:r>
            <a:r>
              <a:rPr lang="mr-IN" dirty="0" smtClean="0">
                <a:latin typeface="Arial"/>
                <a:cs typeface="Arial"/>
              </a:rPr>
              <a:t>–</a:t>
            </a:r>
            <a:r>
              <a:rPr lang="bn-IN" dirty="0" smtClean="0">
                <a:latin typeface="Arial"/>
                <a:cs typeface="Arial"/>
              </a:rPr>
              <a:t> 70 mm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Détermination à l’espèce / Longueur Standard (LS) / Poids</a:t>
            </a:r>
            <a:r>
              <a:rPr lang="fr-FR" dirty="0" smtClean="0">
                <a:latin typeface="Arial"/>
                <a:cs typeface="Arial"/>
              </a:rPr>
              <a:t> / Sexage</a:t>
            </a:r>
            <a:endParaRPr lang="bn-IN" dirty="0" smtClean="0">
              <a:latin typeface="Arial"/>
              <a:cs typeface="Arial"/>
            </a:endParaRPr>
          </a:p>
          <a:p>
            <a:pPr lvl="1"/>
            <a:r>
              <a:rPr lang="bn-IN" dirty="0" smtClean="0">
                <a:latin typeface="Arial"/>
                <a:cs typeface="Arial"/>
              </a:rPr>
              <a:t>Paracou</a:t>
            </a:r>
          </a:p>
          <a:p>
            <a:pPr lvl="2"/>
            <a:r>
              <a:rPr lang="bn-IN" sz="1800" dirty="0" smtClean="0">
                <a:latin typeface="Arial"/>
                <a:cs typeface="Arial"/>
              </a:rPr>
              <a:t>Capture avec des Nasses / Epuisettes / Eperviers / A la vue</a:t>
            </a:r>
          </a:p>
          <a:p>
            <a:r>
              <a:rPr lang="bn-IN" dirty="0" smtClean="0">
                <a:latin typeface="Arial"/>
                <a:cs typeface="Arial"/>
              </a:rPr>
              <a:t>Suivi des invertébrés aquatiques </a:t>
            </a:r>
            <a:r>
              <a:rPr lang="bn-IN" dirty="0">
                <a:latin typeface="Arial"/>
                <a:cs typeface="Arial"/>
              </a:rPr>
              <a:t>:</a:t>
            </a:r>
            <a:endParaRPr lang="bn-IN" dirty="0" smtClean="0">
              <a:latin typeface="Arial"/>
              <a:cs typeface="Arial"/>
            </a:endParaRPr>
          </a:p>
          <a:p>
            <a:pPr lvl="1"/>
            <a:r>
              <a:rPr lang="bn-IN" dirty="0" smtClean="0">
                <a:latin typeface="Arial"/>
                <a:cs typeface="Arial"/>
              </a:rPr>
              <a:t>5 </a:t>
            </a:r>
            <a:r>
              <a:rPr lang="bn-IN" dirty="0">
                <a:latin typeface="Arial"/>
                <a:cs typeface="Arial"/>
              </a:rPr>
              <a:t>Substrats Organiques Standards (SOS</a:t>
            </a:r>
            <a:r>
              <a:rPr lang="bn-IN" dirty="0" smtClean="0">
                <a:latin typeface="Arial"/>
                <a:cs typeface="Arial"/>
              </a:rPr>
              <a:t>) =&gt; Immergé pendant 3 semaines =&gt; 2 </a:t>
            </a:r>
            <a:r>
              <a:rPr lang="bn-IN" dirty="0">
                <a:latin typeface="Arial"/>
                <a:cs typeface="Arial"/>
              </a:rPr>
              <a:t>prélèvements </a:t>
            </a:r>
            <a:r>
              <a:rPr lang="bn-IN" dirty="0" smtClean="0">
                <a:latin typeface="Arial"/>
                <a:cs typeface="Arial"/>
              </a:rPr>
              <a:t>au troubleau en berge</a:t>
            </a:r>
          </a:p>
          <a:p>
            <a:pPr lvl="1"/>
            <a:r>
              <a:rPr lang="bn-IN" dirty="0" smtClean="0">
                <a:latin typeface="Arial"/>
                <a:cs typeface="Arial"/>
              </a:rPr>
              <a:t>Paracou :</a:t>
            </a:r>
          </a:p>
          <a:p>
            <a:pPr lvl="2"/>
            <a:r>
              <a:rPr lang="bn-IN" dirty="0" smtClean="0">
                <a:latin typeface="Arial"/>
                <a:cs typeface="Arial"/>
              </a:rPr>
              <a:t>8 </a:t>
            </a:r>
            <a:r>
              <a:rPr lang="bn-IN" dirty="0">
                <a:latin typeface="Arial"/>
                <a:cs typeface="Arial"/>
              </a:rPr>
              <a:t>prélèvements au filet surber selon l’habitat dans le substrat organique</a:t>
            </a:r>
          </a:p>
          <a:p>
            <a:pPr lvl="2"/>
            <a:r>
              <a:rPr lang="bn-IN" dirty="0">
                <a:latin typeface="Arial"/>
                <a:cs typeface="Arial"/>
              </a:rPr>
              <a:t>4 prélèvements dans le substrat </a:t>
            </a:r>
            <a:r>
              <a:rPr lang="bn-IN" dirty="0" smtClean="0">
                <a:latin typeface="Arial"/>
                <a:cs typeface="Arial"/>
              </a:rPr>
              <a:t>minéral</a:t>
            </a:r>
          </a:p>
          <a:p>
            <a:r>
              <a:rPr lang="bn-IN" dirty="0" smtClean="0">
                <a:latin typeface="Arial"/>
                <a:cs typeface="Arial"/>
              </a:rPr>
              <a:t>Suivi des métaux et des hydrocarbure</a:t>
            </a:r>
            <a:r>
              <a:rPr lang="fr-FR" dirty="0" smtClean="0">
                <a:latin typeface="Arial"/>
                <a:cs typeface="Arial"/>
              </a:rPr>
              <a:t>s</a:t>
            </a:r>
            <a:r>
              <a:rPr lang="bn-IN" dirty="0" smtClean="0">
                <a:latin typeface="Arial"/>
                <a:cs typeface="Arial"/>
              </a:rPr>
              <a:t> dans le sédiment :</a:t>
            </a:r>
          </a:p>
          <a:p>
            <a:pPr lvl="1"/>
            <a:r>
              <a:rPr lang="bn-IN" sz="2400" dirty="0">
                <a:latin typeface="Arial"/>
                <a:cs typeface="Arial"/>
              </a:rPr>
              <a:t>5 prélèvements de sédiment / </a:t>
            </a:r>
            <a:r>
              <a:rPr lang="bn-IN" sz="2400" dirty="0" smtClean="0">
                <a:latin typeface="Arial"/>
                <a:cs typeface="Arial"/>
              </a:rPr>
              <a:t>station</a:t>
            </a:r>
          </a:p>
          <a:p>
            <a:pPr lvl="2"/>
            <a:r>
              <a:rPr lang="bn-IN" sz="1600" dirty="0" smtClean="0">
                <a:latin typeface="Arial"/>
                <a:cs typeface="Arial"/>
              </a:rPr>
              <a:t>Aluminium / Baryum / Calcium / Cadmium / Chrome / Cobalt / Cuivre / Fer / Magnésium / Manganèse / Molybdène / Nickel / Plomb / Potassium / Sélénium / Mercure</a:t>
            </a:r>
            <a:endParaRPr lang="bn-IN" dirty="0" smtClean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59076"/>
            <a:ext cx="8042276" cy="599091"/>
          </a:xfrm>
        </p:spPr>
        <p:txBody>
          <a:bodyPr/>
          <a:lstStyle/>
          <a:p>
            <a:r>
              <a:rPr lang="bn-IN" sz="3600" b="1" dirty="0" smtClean="0">
                <a:latin typeface="Arial"/>
                <a:cs typeface="Arial"/>
              </a:rPr>
              <a:t> Ariane 5 et </a:t>
            </a:r>
            <a:r>
              <a:rPr lang="bn-IN" sz="3600" b="1" dirty="0" smtClean="0">
                <a:latin typeface="Arial"/>
                <a:cs typeface="Arial"/>
              </a:rPr>
              <a:t>VEGA</a:t>
            </a:r>
            <a:endParaRPr lang="fr-FR" sz="3600" b="1" dirty="0">
              <a:latin typeface="Arial"/>
              <a:cs typeface="Aria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grpSp>
        <p:nvGrpSpPr>
          <p:cNvPr id="6" name="Grouper 5"/>
          <p:cNvGrpSpPr>
            <a:grpSpLocks noChangeAspect="1"/>
          </p:cNvGrpSpPr>
          <p:nvPr/>
        </p:nvGrpSpPr>
        <p:grpSpPr>
          <a:xfrm>
            <a:off x="413759" y="1156878"/>
            <a:ext cx="5338005" cy="3849227"/>
            <a:chOff x="4381463" y="4604388"/>
            <a:chExt cx="2767807" cy="1995863"/>
          </a:xfrm>
        </p:grpSpPr>
        <p:pic>
          <p:nvPicPr>
            <p:cNvPr id="7" name="Image 6" descr="Ariane5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1463" y="4604388"/>
              <a:ext cx="2767807" cy="19567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ZoneTexte 7"/>
            <p:cNvSpPr txBox="1"/>
            <p:nvPr/>
          </p:nvSpPr>
          <p:spPr>
            <a:xfrm>
              <a:off x="4431105" y="6369419"/>
              <a:ext cx="13757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00" dirty="0" smtClean="0">
                  <a:solidFill>
                    <a:schemeClr val="bg1"/>
                  </a:solidFill>
                  <a:latin typeface="Arial"/>
                  <a:cs typeface="Arial"/>
                </a:rPr>
                <a:t>© CNES</a:t>
              </a:r>
              <a:endParaRPr lang="fr-FR" sz="9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9" name="Grouper 8"/>
          <p:cNvGrpSpPr>
            <a:grpSpLocks noChangeAspect="1"/>
          </p:cNvGrpSpPr>
          <p:nvPr/>
        </p:nvGrpSpPr>
        <p:grpSpPr>
          <a:xfrm>
            <a:off x="5162733" y="2200600"/>
            <a:ext cx="3320187" cy="4584792"/>
            <a:chOff x="2486448" y="4335209"/>
            <a:chExt cx="1865814" cy="2576471"/>
          </a:xfrm>
        </p:grpSpPr>
        <p:pic>
          <p:nvPicPr>
            <p:cNvPr id="10" name="Image 9" descr="Vega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486448" y="4335209"/>
              <a:ext cx="1865814" cy="25227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3507855" y="6680848"/>
              <a:ext cx="8034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900" dirty="0" smtClean="0">
                  <a:latin typeface="Arial"/>
                  <a:cs typeface="Arial"/>
                </a:rPr>
                <a:t>© CNES</a:t>
              </a:r>
              <a:endParaRPr lang="fr-FR" sz="9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</a:t>
            </a:r>
            <a:r>
              <a:rPr lang="fr-FR" dirty="0">
                <a:latin typeface="Arial"/>
                <a:cs typeface="Arial"/>
              </a:rPr>
              <a:t>Piscicole </a:t>
            </a:r>
            <a:r>
              <a:rPr lang="bn-IN" dirty="0" smtClean="0">
                <a:latin typeface="Arial"/>
                <a:cs typeface="Arial"/>
              </a:rPr>
              <a:t>:</a:t>
            </a:r>
          </a:p>
          <a:p>
            <a:pPr marL="349250" lvl="1" indent="0">
              <a:buNone/>
            </a:pPr>
            <a:endParaRPr lang="bn-IN" sz="1600" dirty="0" smtClean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9" y="1722625"/>
            <a:ext cx="5684594" cy="4669488"/>
          </a:xfrm>
          <a:prstGeom prst="rect">
            <a:avLst/>
          </a:prstGeom>
        </p:spPr>
      </p:pic>
      <p:grpSp>
        <p:nvGrpSpPr>
          <p:cNvPr id="4" name="Grouper 3"/>
          <p:cNvGrpSpPr/>
          <p:nvPr/>
        </p:nvGrpSpPr>
        <p:grpSpPr>
          <a:xfrm>
            <a:off x="5858731" y="1722625"/>
            <a:ext cx="3296093" cy="3080662"/>
            <a:chOff x="5858731" y="1722625"/>
            <a:chExt cx="3296093" cy="3080662"/>
          </a:xfrm>
        </p:grpSpPr>
        <p:sp>
          <p:nvSpPr>
            <p:cNvPr id="6" name="ZoneTexte 5"/>
            <p:cNvSpPr txBox="1"/>
            <p:nvPr/>
          </p:nvSpPr>
          <p:spPr>
            <a:xfrm>
              <a:off x="6114792" y="2797998"/>
              <a:ext cx="3040032" cy="131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bn-IN" sz="1400" b="1" dirty="0" smtClean="0">
                  <a:latin typeface="Arial"/>
                  <a:cs typeface="Arial"/>
                </a:rPr>
                <a:t>Karouabo &amp; Malmanoury =&gt; </a:t>
              </a:r>
              <a:r>
                <a:rPr lang="bn-IN" sz="1400" dirty="0" smtClean="0">
                  <a:latin typeface="Arial"/>
                  <a:cs typeface="Arial"/>
                </a:rPr>
                <a:t>Modèle répétable Par</a:t>
              </a:r>
              <a:r>
                <a:rPr lang="bn-IN" sz="1400" baseline="-25000" dirty="0" smtClean="0">
                  <a:latin typeface="Arial"/>
                  <a:cs typeface="Arial"/>
                </a:rPr>
                <a:t>SP </a:t>
              </a:r>
              <a:r>
                <a:rPr lang="bn-IN" sz="1400" dirty="0" smtClean="0">
                  <a:latin typeface="Arial"/>
                  <a:cs typeface="Arial"/>
                </a:rPr>
                <a:t>&lt; Par</a:t>
              </a:r>
              <a:r>
                <a:rPr lang="bn-IN" sz="1400" baseline="-25000" dirty="0" smtClean="0">
                  <a:latin typeface="Arial"/>
                  <a:cs typeface="Arial"/>
                </a:rPr>
                <a:t>SS</a:t>
              </a:r>
              <a:endParaRPr lang="fr-FR" sz="1400" baseline="-25000" dirty="0" smtClean="0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endParaRPr lang="bn-IN" sz="1400" baseline="-25000" dirty="0" smtClean="0">
                <a:latin typeface="Arial"/>
                <a:cs typeface="Arial"/>
              </a:endParaRPr>
            </a:p>
            <a:p>
              <a:pPr marL="285750" indent="-285750">
                <a:buFont typeface="Arial"/>
                <a:buChar char="•"/>
              </a:pPr>
              <a:r>
                <a:rPr lang="bn-IN" sz="1400" b="1" dirty="0" smtClean="0">
                  <a:latin typeface="Arial"/>
                  <a:cs typeface="Arial"/>
                </a:rPr>
                <a:t>Crique des Pères =&gt; </a:t>
              </a:r>
              <a:r>
                <a:rPr lang="bn-IN" sz="1400" dirty="0" smtClean="0">
                  <a:latin typeface="Arial"/>
                  <a:cs typeface="Arial"/>
                </a:rPr>
                <a:t>Pas de modèle / Tendance à l’augmentation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7" name="Accolade fermante 6"/>
            <p:cNvSpPr/>
            <p:nvPr/>
          </p:nvSpPr>
          <p:spPr>
            <a:xfrm>
              <a:off x="5858731" y="1722625"/>
              <a:ext cx="256061" cy="3080662"/>
            </a:xfrm>
            <a:prstGeom prst="rightBrace">
              <a:avLst/>
            </a:prstGeom>
            <a:ln w="28575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5883101" y="4803287"/>
            <a:ext cx="3222494" cy="1588826"/>
            <a:chOff x="5883101" y="4803287"/>
            <a:chExt cx="3222494" cy="1588826"/>
          </a:xfrm>
        </p:grpSpPr>
        <p:sp>
          <p:nvSpPr>
            <p:cNvPr id="8" name="ZoneTexte 7"/>
            <p:cNvSpPr txBox="1"/>
            <p:nvPr/>
          </p:nvSpPr>
          <p:spPr>
            <a:xfrm>
              <a:off x="6206979" y="5433861"/>
              <a:ext cx="28986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400" b="1" dirty="0" smtClean="0">
                  <a:latin typeface="Arial"/>
                  <a:cs typeface="Arial"/>
                </a:rPr>
                <a:t>C</a:t>
              </a:r>
              <a:r>
                <a:rPr lang="fr-FR" sz="1400" b="1" dirty="0" smtClean="0">
                  <a:latin typeface="Arial"/>
                  <a:cs typeface="Arial"/>
                </a:rPr>
                <a:t>.</a:t>
              </a:r>
              <a:r>
                <a:rPr lang="bn-IN" sz="1400" b="1" dirty="0" smtClean="0">
                  <a:latin typeface="Arial"/>
                  <a:cs typeface="Arial"/>
                </a:rPr>
                <a:t> d</a:t>
              </a:r>
              <a:r>
                <a:rPr lang="fr-FR" sz="1400" b="1" dirty="0" smtClean="0">
                  <a:latin typeface="Arial"/>
                  <a:cs typeface="Arial"/>
                </a:rPr>
                <a:t>es </a:t>
              </a:r>
              <a:r>
                <a:rPr lang="bn-IN" sz="1400" b="1" dirty="0" smtClean="0">
                  <a:latin typeface="Arial"/>
                  <a:cs typeface="Arial"/>
                </a:rPr>
                <a:t>P</a:t>
              </a:r>
              <a:r>
                <a:rPr lang="fr-FR" sz="1400" b="1" dirty="0" smtClean="0">
                  <a:latin typeface="Arial"/>
                  <a:cs typeface="Arial"/>
                </a:rPr>
                <a:t>ères</a:t>
              </a:r>
              <a:r>
                <a:rPr lang="bn-IN" sz="1400" b="1" dirty="0" smtClean="0">
                  <a:latin typeface="Arial"/>
                  <a:cs typeface="Arial"/>
                </a:rPr>
                <a:t> &gt; Karouabo &amp; Malmanoury</a:t>
              </a:r>
              <a:endParaRPr lang="bn-IN" sz="1400" baseline="-25000" dirty="0" smtClean="0">
                <a:latin typeface="Arial"/>
                <a:cs typeface="Arial"/>
              </a:endParaRPr>
            </a:p>
          </p:txBody>
        </p:sp>
        <p:sp>
          <p:nvSpPr>
            <p:cNvPr id="9" name="Accolade fermante 8"/>
            <p:cNvSpPr/>
            <p:nvPr/>
          </p:nvSpPr>
          <p:spPr>
            <a:xfrm>
              <a:off x="5883101" y="4803287"/>
              <a:ext cx="231692" cy="1588826"/>
            </a:xfrm>
            <a:prstGeom prst="rightBrace">
              <a:avLst/>
            </a:prstGeom>
            <a:ln w="28575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47222" y="3361182"/>
            <a:ext cx="5049557" cy="64633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Répétition du modèle =&gt; le signe d’un faible impact sur l’environnement aquatique</a:t>
            </a:r>
          </a:p>
        </p:txBody>
      </p:sp>
    </p:spTree>
    <p:extLst>
      <p:ext uri="{BB962C8B-B14F-4D97-AF65-F5344CB8AC3E}">
        <p14:creationId xmlns:p14="http://schemas.microsoft.com/office/powerpoint/2010/main" val="405040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</a:t>
            </a:r>
            <a:r>
              <a:rPr lang="fr-FR" dirty="0">
                <a:latin typeface="Arial"/>
                <a:cs typeface="Arial"/>
              </a:rPr>
              <a:t>Piscicole </a:t>
            </a:r>
            <a:r>
              <a:rPr lang="bn-IN" dirty="0" smtClean="0">
                <a:latin typeface="Arial"/>
                <a:cs typeface="Arial"/>
              </a:rPr>
              <a:t>:</a:t>
            </a:r>
          </a:p>
          <a:p>
            <a:pPr marL="349250" lvl="1" indent="0">
              <a:buNone/>
            </a:pPr>
            <a:endParaRPr lang="bn-IN" sz="1600" dirty="0" smtClean="0">
              <a:latin typeface="Arial"/>
              <a:cs typeface="Arial"/>
            </a:endParaRPr>
          </a:p>
        </p:txBody>
      </p:sp>
      <p:grpSp>
        <p:nvGrpSpPr>
          <p:cNvPr id="59" name="Grouper 58"/>
          <p:cNvGrpSpPr/>
          <p:nvPr/>
        </p:nvGrpSpPr>
        <p:grpSpPr>
          <a:xfrm>
            <a:off x="0" y="1296450"/>
            <a:ext cx="9102020" cy="4243821"/>
            <a:chOff x="0" y="1699780"/>
            <a:chExt cx="9102020" cy="4243821"/>
          </a:xfrm>
        </p:grpSpPr>
        <p:sp>
          <p:nvSpPr>
            <p:cNvPr id="10" name="ZoneTexte 9"/>
            <p:cNvSpPr txBox="1"/>
            <p:nvPr/>
          </p:nvSpPr>
          <p:spPr>
            <a:xfrm>
              <a:off x="2092616" y="1699780"/>
              <a:ext cx="169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Arial"/>
                  <a:cs typeface="Arial"/>
                </a:rPr>
                <a:t>Abondance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983256" y="1709704"/>
              <a:ext cx="16900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Arial"/>
                  <a:cs typeface="Arial"/>
                </a:rPr>
                <a:t>Biomasse</a:t>
              </a:r>
              <a:endParaRPr lang="fr-FR" dirty="0">
                <a:latin typeface="Arial"/>
                <a:cs typeface="Arial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17634" y="2032538"/>
              <a:ext cx="1240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Saison des pluies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14955" y="2032538"/>
              <a:ext cx="974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Saison sèche</a:t>
              </a:r>
              <a:endParaRPr lang="fr-FR" sz="1400" dirty="0">
                <a:latin typeface="Arial"/>
                <a:cs typeface="Arial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916403" y="1699780"/>
              <a:ext cx="0" cy="424382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5220000" y="2032538"/>
              <a:ext cx="12405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Saison des pluies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313993" y="2032856"/>
              <a:ext cx="9742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Saison sèche</a:t>
              </a:r>
              <a:endParaRPr lang="fr-FR" sz="1400" dirty="0">
                <a:latin typeface="Arial"/>
                <a:cs typeface="Arial"/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742553" y="2145763"/>
              <a:ext cx="0" cy="360619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6899784" y="2145763"/>
              <a:ext cx="0" cy="3606193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er 48"/>
            <p:cNvGrpSpPr/>
            <p:nvPr/>
          </p:nvGrpSpPr>
          <p:grpSpPr>
            <a:xfrm>
              <a:off x="0" y="4780560"/>
              <a:ext cx="9102020" cy="826375"/>
              <a:chOff x="0" y="5242384"/>
              <a:chExt cx="9102020" cy="826375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4741" y="5337165"/>
                <a:ext cx="1699335" cy="599512"/>
              </a:xfrm>
              <a:prstGeom prst="rect">
                <a:avLst/>
              </a:prstGeom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0" y="5420381"/>
                <a:ext cx="10435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200" b="1" dirty="0" smtClean="0">
                    <a:latin typeface="Arial"/>
                    <a:cs typeface="Arial"/>
                  </a:rPr>
                  <a:t>Crique des Pères</a:t>
                </a:r>
                <a:endParaRPr lang="fr-FR" sz="1200" b="1" dirty="0">
                  <a:latin typeface="Arial"/>
                  <a:cs typeface="Arial"/>
                </a:endParaRPr>
              </a:p>
            </p:txBody>
          </p:sp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45283" y="5324677"/>
                <a:ext cx="1734733" cy="612000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50038" y="5337165"/>
                <a:ext cx="1734733" cy="612000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30398" y="5242384"/>
                <a:ext cx="2171622" cy="8263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8" name="Grouper 47"/>
            <p:cNvGrpSpPr/>
            <p:nvPr/>
          </p:nvGrpSpPr>
          <p:grpSpPr>
            <a:xfrm>
              <a:off x="0" y="3830965"/>
              <a:ext cx="9045823" cy="626005"/>
              <a:chOff x="0" y="3746997"/>
              <a:chExt cx="9045823" cy="626005"/>
            </a:xfrm>
          </p:grpSpPr>
          <p:sp>
            <p:nvSpPr>
              <p:cNvPr id="14" name="ZoneTexte 13"/>
              <p:cNvSpPr txBox="1"/>
              <p:nvPr/>
            </p:nvSpPr>
            <p:spPr>
              <a:xfrm>
                <a:off x="0" y="3929555"/>
                <a:ext cx="11836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200" b="1" dirty="0" smtClean="0">
                    <a:latin typeface="Arial"/>
                    <a:cs typeface="Arial"/>
                  </a:rPr>
                  <a:t>Karouabo</a:t>
                </a:r>
                <a:endParaRPr lang="fr-FR" sz="1200" b="1" dirty="0">
                  <a:latin typeface="Arial"/>
                  <a:cs typeface="Arial"/>
                </a:endParaRPr>
              </a:p>
            </p:txBody>
          </p:sp>
          <p:pic>
            <p:nvPicPr>
              <p:cNvPr id="24" name="Image 23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49730" y="3748405"/>
                <a:ext cx="1823566" cy="62459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973729" y="3746997"/>
                <a:ext cx="1827677" cy="62600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19310" y="3789637"/>
                <a:ext cx="2049024" cy="488351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96799" y="3789637"/>
                <a:ext cx="2049024" cy="488351"/>
              </a:xfrm>
              <a:prstGeom prst="rect">
                <a:avLst/>
              </a:prstGeom>
            </p:spPr>
          </p:pic>
        </p:grpSp>
        <p:grpSp>
          <p:nvGrpSpPr>
            <p:cNvPr id="47" name="Grouper 46"/>
            <p:cNvGrpSpPr/>
            <p:nvPr/>
          </p:nvGrpSpPr>
          <p:grpSpPr>
            <a:xfrm>
              <a:off x="0" y="2716114"/>
              <a:ext cx="9045823" cy="939623"/>
              <a:chOff x="0" y="2552242"/>
              <a:chExt cx="9045823" cy="939623"/>
            </a:xfrm>
          </p:grpSpPr>
          <p:sp>
            <p:nvSpPr>
              <p:cNvPr id="13" name="ZoneTexte 12"/>
              <p:cNvSpPr txBox="1"/>
              <p:nvPr/>
            </p:nvSpPr>
            <p:spPr>
              <a:xfrm>
                <a:off x="0" y="2745055"/>
                <a:ext cx="1209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1200" b="1" dirty="0" smtClean="0">
                    <a:latin typeface="Arial"/>
                    <a:cs typeface="Arial"/>
                  </a:rPr>
                  <a:t>Malmanoury</a:t>
                </a:r>
                <a:endParaRPr lang="fr-FR" sz="1200" b="1" dirty="0">
                  <a:latin typeface="Arial"/>
                  <a:cs typeface="Arial"/>
                </a:endParaRPr>
              </a:p>
            </p:txBody>
          </p:sp>
          <p:pic>
            <p:nvPicPr>
              <p:cNvPr id="26" name="Image 25"/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43512" y="2630088"/>
                <a:ext cx="1580122" cy="51117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045283" y="2630088"/>
                <a:ext cx="1666153" cy="539008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9221" y="2608082"/>
                <a:ext cx="1711604" cy="653911"/>
              </a:xfrm>
              <a:prstGeom prst="rect">
                <a:avLst/>
              </a:prstGeom>
            </p:spPr>
          </p:pic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18216" y="2552242"/>
                <a:ext cx="2027607" cy="939623"/>
              </a:xfrm>
              <a:prstGeom prst="rect">
                <a:avLst/>
              </a:prstGeom>
            </p:spPr>
          </p:pic>
        </p:grpSp>
      </p:grpSp>
      <p:sp>
        <p:nvSpPr>
          <p:cNvPr id="60" name="ZoneTexte 59"/>
          <p:cNvSpPr txBox="1"/>
          <p:nvPr/>
        </p:nvSpPr>
        <p:spPr>
          <a:xfrm>
            <a:off x="952894" y="5657993"/>
            <a:ext cx="7238212" cy="923330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Résultats concernant l’année 2017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Même si les populations changent peu =&gt; Espèce dominante dépend des années =&gt; Effet aléatoire des pêches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0" y="6600173"/>
            <a:ext cx="177390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1050" dirty="0" smtClean="0">
                <a:latin typeface="Arial"/>
                <a:cs typeface="Arial"/>
              </a:rPr>
              <a:t>© photo : Hydreco Guyane</a:t>
            </a:r>
            <a:endParaRPr lang="fr-FR" sz="1050" dirty="0">
              <a:latin typeface="Arial"/>
              <a:cs typeface="Arial"/>
            </a:endParaRP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3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</a:t>
            </a:r>
            <a:r>
              <a:rPr lang="fr-FR" dirty="0">
                <a:latin typeface="Arial"/>
                <a:cs typeface="Arial"/>
              </a:rPr>
              <a:t>Piscicole </a:t>
            </a:r>
            <a:r>
              <a:rPr lang="bn-IN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bn-IN" sz="2000" dirty="0" smtClean="0">
                <a:latin typeface="Arial"/>
                <a:cs typeface="Arial"/>
              </a:rPr>
              <a:t>Guildes</a:t>
            </a:r>
            <a:r>
              <a:rPr lang="bn-IN" sz="1400" dirty="0" smtClean="0">
                <a:latin typeface="Arial"/>
                <a:cs typeface="Arial"/>
              </a:rPr>
              <a:t> </a:t>
            </a:r>
            <a:r>
              <a:rPr lang="bn-IN" sz="2000" dirty="0" smtClean="0">
                <a:latin typeface="Arial"/>
                <a:cs typeface="Arial"/>
              </a:rPr>
              <a:t>alimentaires</a:t>
            </a:r>
            <a:endParaRPr lang="bn-IN" sz="1400" dirty="0" smtClean="0">
              <a:latin typeface="Arial"/>
              <a:cs typeface="Arial"/>
            </a:endParaRPr>
          </a:p>
          <a:p>
            <a:pPr lvl="1"/>
            <a:endParaRPr lang="bn-IN" sz="1600" dirty="0" smtClean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05" y="2931816"/>
            <a:ext cx="7065390" cy="3132173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202426"/>
              </p:ext>
            </p:extLst>
          </p:nvPr>
        </p:nvGraphicFramePr>
        <p:xfrm>
          <a:off x="281505" y="1683072"/>
          <a:ext cx="7246883" cy="113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269"/>
                <a:gridCol w="1035269"/>
                <a:gridCol w="1035269"/>
                <a:gridCol w="1035269"/>
                <a:gridCol w="1035269"/>
                <a:gridCol w="1035269"/>
                <a:gridCol w="1035269"/>
              </a:tblGrid>
              <a:tr h="315800"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Saison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Saison des pluies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Saison sèche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2484"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Station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Malmanoury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Karouabo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Crique des Pères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Malmanoury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Karouabo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Crique des Pères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382484"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Guildes connues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63%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50%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53%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73%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57%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1050" dirty="0" smtClean="0">
                          <a:latin typeface="Arial"/>
                          <a:cs typeface="Arial"/>
                        </a:rPr>
                        <a:t>67%</a:t>
                      </a:r>
                      <a:endParaRPr lang="fr-FR" sz="105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00447" y="2524781"/>
            <a:ext cx="6539932" cy="175432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Schéma régulièrement observé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Forte présence des omnivores =&gt; Déséquilibre des guildes alimentaires =&gt; Souvent le marqueur d’impact anthropique et/ou dû à un manque de connaissance</a:t>
            </a:r>
          </a:p>
          <a:p>
            <a:pPr marL="285750" indent="-285750">
              <a:buFont typeface="Arial"/>
              <a:buChar char="•"/>
            </a:pPr>
            <a:r>
              <a:rPr lang="bn-IN" dirty="0" smtClean="0">
                <a:latin typeface="Arial"/>
                <a:cs typeface="Arial"/>
              </a:rPr>
              <a:t>Lacune des connaissances sur la biologie des espèces, notamment sur les guildes alimentaires</a:t>
            </a:r>
            <a:endParaRPr lang="fr-FR" dirty="0">
              <a:latin typeface="Arial"/>
              <a:cs typeface="Arial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6453373" y="5669023"/>
            <a:ext cx="1669103" cy="1106523"/>
            <a:chOff x="6453373" y="5669023"/>
            <a:chExt cx="1669103" cy="1106523"/>
          </a:xfrm>
        </p:grpSpPr>
        <p:sp>
          <p:nvSpPr>
            <p:cNvPr id="17" name="ZoneTexte 16"/>
            <p:cNvSpPr txBox="1"/>
            <p:nvPr/>
          </p:nvSpPr>
          <p:spPr>
            <a:xfrm>
              <a:off x="6453373" y="6252326"/>
              <a:ext cx="1669103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Station la plus diversifiée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18" name="Rectangle avec flèche vers le bas 17"/>
            <p:cNvSpPr/>
            <p:nvPr/>
          </p:nvSpPr>
          <p:spPr>
            <a:xfrm>
              <a:off x="6475579" y="5669023"/>
              <a:ext cx="713678" cy="606645"/>
            </a:xfrm>
            <a:prstGeom prst="downArrowCallout">
              <a:avLst/>
            </a:prstGeom>
            <a:noFill/>
            <a:ln w="28575" cmpd="sng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r 7"/>
          <p:cNvGrpSpPr/>
          <p:nvPr/>
        </p:nvGrpSpPr>
        <p:grpSpPr>
          <a:xfrm>
            <a:off x="1284898" y="5666165"/>
            <a:ext cx="1089142" cy="1119623"/>
            <a:chOff x="1284898" y="5666165"/>
            <a:chExt cx="1089142" cy="1119623"/>
          </a:xfrm>
        </p:grpSpPr>
        <p:sp>
          <p:nvSpPr>
            <p:cNvPr id="19" name="ZoneTexte 18"/>
            <p:cNvSpPr txBox="1"/>
            <p:nvPr/>
          </p:nvSpPr>
          <p:spPr>
            <a:xfrm>
              <a:off x="1284898" y="6262568"/>
              <a:ext cx="81782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4/5 guildes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20" name="Rectangle avec flèche vers le bas 19"/>
            <p:cNvSpPr/>
            <p:nvPr/>
          </p:nvSpPr>
          <p:spPr>
            <a:xfrm>
              <a:off x="1660362" y="5666165"/>
              <a:ext cx="713678" cy="606645"/>
            </a:xfrm>
            <a:prstGeom prst="downArrowCallout">
              <a:avLst/>
            </a:prstGeom>
            <a:noFill/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476565" y="5673244"/>
            <a:ext cx="1925591" cy="1147543"/>
            <a:chOff x="4476565" y="5673244"/>
            <a:chExt cx="1925591" cy="1147543"/>
          </a:xfrm>
        </p:grpSpPr>
        <p:sp>
          <p:nvSpPr>
            <p:cNvPr id="22" name="ZoneTexte 21"/>
            <p:cNvSpPr txBox="1"/>
            <p:nvPr/>
          </p:nvSpPr>
          <p:spPr>
            <a:xfrm>
              <a:off x="4476565" y="6210456"/>
              <a:ext cx="1925591" cy="610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200" dirty="0" smtClean="0">
                  <a:latin typeface="Arial"/>
                  <a:cs typeface="Arial"/>
                </a:rPr>
                <a:t>3/5 guildes</a:t>
              </a:r>
            </a:p>
            <a:p>
              <a:pPr algn="ctr"/>
              <a:r>
                <a:rPr lang="bn-IN" sz="1200" dirty="0" smtClean="0">
                  <a:latin typeface="Arial"/>
                  <a:cs typeface="Arial"/>
                </a:rPr>
                <a:t>=&gt; </a:t>
              </a:r>
              <a:r>
                <a:rPr lang="fr-FR" sz="1200" dirty="0" smtClean="0">
                  <a:latin typeface="Arial"/>
                  <a:cs typeface="Arial"/>
                </a:rPr>
                <a:t>F</a:t>
              </a:r>
              <a:r>
                <a:rPr lang="bn-IN" sz="1200" dirty="0" smtClean="0">
                  <a:latin typeface="Arial"/>
                  <a:cs typeface="Arial"/>
                </a:rPr>
                <a:t>orte présence des piscivores</a:t>
              </a:r>
              <a:endParaRPr lang="fr-FR" sz="1200" dirty="0">
                <a:latin typeface="Arial"/>
                <a:cs typeface="Arial"/>
              </a:endParaRPr>
            </a:p>
          </p:txBody>
        </p:sp>
        <p:sp>
          <p:nvSpPr>
            <p:cNvPr id="23" name="Rectangle avec flèche vers le bas 22"/>
            <p:cNvSpPr/>
            <p:nvPr/>
          </p:nvSpPr>
          <p:spPr>
            <a:xfrm>
              <a:off x="4578240" y="5673244"/>
              <a:ext cx="1678696" cy="606645"/>
            </a:xfrm>
            <a:prstGeom prst="downArrowCallout">
              <a:avLst/>
            </a:prstGeom>
            <a:noFill/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3584179" y="5678660"/>
            <a:ext cx="817829" cy="1108546"/>
            <a:chOff x="3584179" y="5678660"/>
            <a:chExt cx="817829" cy="1108546"/>
          </a:xfrm>
        </p:grpSpPr>
        <p:sp>
          <p:nvSpPr>
            <p:cNvPr id="21" name="ZoneTexte 20"/>
            <p:cNvSpPr txBox="1"/>
            <p:nvPr/>
          </p:nvSpPr>
          <p:spPr>
            <a:xfrm>
              <a:off x="3584179" y="6263986"/>
              <a:ext cx="817829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400" dirty="0" smtClean="0">
                  <a:latin typeface="Arial"/>
                  <a:cs typeface="Arial"/>
                </a:rPr>
                <a:t>5/5 guildes</a:t>
              </a:r>
              <a:endParaRPr lang="fr-FR" sz="1400" dirty="0">
                <a:latin typeface="Arial"/>
                <a:cs typeface="Arial"/>
              </a:endParaRPr>
            </a:p>
          </p:txBody>
        </p:sp>
        <p:sp>
          <p:nvSpPr>
            <p:cNvPr id="24" name="Rectangle avec flèche vers le bas 23"/>
            <p:cNvSpPr/>
            <p:nvPr/>
          </p:nvSpPr>
          <p:spPr>
            <a:xfrm>
              <a:off x="3584179" y="5678660"/>
              <a:ext cx="713678" cy="606645"/>
            </a:xfrm>
            <a:prstGeom prst="downArrowCallout">
              <a:avLst/>
            </a:prstGeom>
            <a:noFill/>
            <a:ln w="28575" cmpd="sng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r 8"/>
          <p:cNvGrpSpPr/>
          <p:nvPr/>
        </p:nvGrpSpPr>
        <p:grpSpPr>
          <a:xfrm>
            <a:off x="2176650" y="5673244"/>
            <a:ext cx="1925591" cy="1148445"/>
            <a:chOff x="2176650" y="5673244"/>
            <a:chExt cx="1925591" cy="1148445"/>
          </a:xfrm>
        </p:grpSpPr>
        <p:sp>
          <p:nvSpPr>
            <p:cNvPr id="25" name="ZoneTexte 24"/>
            <p:cNvSpPr txBox="1"/>
            <p:nvPr/>
          </p:nvSpPr>
          <p:spPr>
            <a:xfrm>
              <a:off x="2176650" y="6211358"/>
              <a:ext cx="1925591" cy="610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200" dirty="0" smtClean="0">
                  <a:latin typeface="Arial"/>
                  <a:cs typeface="Arial"/>
                </a:rPr>
                <a:t>3/5 guildes</a:t>
              </a:r>
            </a:p>
            <a:p>
              <a:pPr algn="ctr"/>
              <a:r>
                <a:rPr lang="bn-IN" sz="1200" dirty="0" smtClean="0">
                  <a:latin typeface="Arial"/>
                  <a:cs typeface="Arial"/>
                </a:rPr>
                <a:t>=&gt; </a:t>
              </a:r>
              <a:r>
                <a:rPr lang="fr-FR" sz="1200" dirty="0" smtClean="0">
                  <a:latin typeface="Arial"/>
                  <a:cs typeface="Arial"/>
                </a:rPr>
                <a:t>S</a:t>
              </a:r>
              <a:r>
                <a:rPr lang="bn-IN" sz="1200" dirty="0" smtClean="0">
                  <a:latin typeface="Arial"/>
                  <a:cs typeface="Arial"/>
                </a:rPr>
                <a:t>ureprésentation des omnivores</a:t>
              </a:r>
              <a:endParaRPr lang="fr-FR" sz="1200" dirty="0">
                <a:latin typeface="Arial"/>
                <a:cs typeface="Arial"/>
              </a:endParaRPr>
            </a:p>
          </p:txBody>
        </p:sp>
        <p:sp>
          <p:nvSpPr>
            <p:cNvPr id="26" name="Rectangle avec flèche vers le bas 25"/>
            <p:cNvSpPr/>
            <p:nvPr/>
          </p:nvSpPr>
          <p:spPr>
            <a:xfrm>
              <a:off x="2623159" y="5673244"/>
              <a:ext cx="743164" cy="606645"/>
            </a:xfrm>
            <a:prstGeom prst="downArrowCallout">
              <a:avLst/>
            </a:prstGeom>
            <a:noFill/>
            <a:ln w="28575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137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860290"/>
            <a:ext cx="8042276" cy="5083311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Arial"/>
                <a:cs typeface="Arial"/>
              </a:rPr>
              <a:t>Suivi </a:t>
            </a:r>
            <a:r>
              <a:rPr lang="fr-FR" dirty="0" smtClean="0">
                <a:latin typeface="Arial"/>
                <a:cs typeface="Arial"/>
              </a:rPr>
              <a:t>Piscicole</a:t>
            </a:r>
            <a:r>
              <a:rPr lang="bn-IN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bn-IN" sz="2000" dirty="0" smtClean="0">
                <a:latin typeface="Arial"/>
                <a:cs typeface="Arial"/>
              </a:rPr>
              <a:t>Anatomopathologie</a:t>
            </a:r>
          </a:p>
          <a:p>
            <a:pPr marL="349250" lvl="1" indent="0">
              <a:buNone/>
            </a:pPr>
            <a:endParaRPr lang="bn-IN" sz="1600" dirty="0" smtClean="0">
              <a:latin typeface="Arial"/>
              <a:cs typeface="Arial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069490" y="1922616"/>
            <a:ext cx="5005020" cy="3187920"/>
            <a:chOff x="2069490" y="2322037"/>
            <a:chExt cx="5005020" cy="3187920"/>
          </a:xfrm>
        </p:grpSpPr>
        <p:pic>
          <p:nvPicPr>
            <p:cNvPr id="12" name="Image 11" descr="Nematodes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490" y="2322037"/>
              <a:ext cx="5005020" cy="3187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ZoneTexte 12"/>
            <p:cNvSpPr txBox="1"/>
            <p:nvPr/>
          </p:nvSpPr>
          <p:spPr>
            <a:xfrm>
              <a:off x="5558617" y="5248347"/>
              <a:ext cx="15158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bn-IN" sz="1100" dirty="0" smtClean="0"/>
                <a:t>© Hydreco Guyane</a:t>
              </a:r>
              <a:endParaRPr lang="fr-FR" sz="1100" dirty="0"/>
            </a:p>
          </p:txBody>
        </p:sp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99091"/>
          </a:xfrm>
        </p:spPr>
        <p:txBody>
          <a:bodyPr/>
          <a:lstStyle/>
          <a:p>
            <a:r>
              <a:rPr lang="bn-IN" sz="2800" b="1" dirty="0" smtClean="0">
                <a:latin typeface="Arial"/>
                <a:cs typeface="Arial"/>
              </a:rPr>
              <a:t>Principaux résultats : Ariane 5 et </a:t>
            </a:r>
            <a:r>
              <a:rPr lang="bn-IN" sz="2800" b="1" dirty="0" smtClean="0">
                <a:latin typeface="Arial"/>
                <a:cs typeface="Arial"/>
              </a:rPr>
              <a:t>VEGA</a:t>
            </a:r>
            <a:endParaRPr lang="fr-FR" sz="2800" b="1" dirty="0">
              <a:latin typeface="Arial"/>
              <a:cs typeface="Aria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29406" y="5438265"/>
            <a:ext cx="4285189" cy="369332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latin typeface="Arial"/>
                <a:cs typeface="Arial"/>
              </a:rPr>
              <a:t>=&gt; Besoin d’une quantification réelle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12560" y="6593840"/>
            <a:ext cx="2631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1000" dirty="0" smtClean="0">
                <a:latin typeface="Arial"/>
                <a:cs typeface="Arial"/>
              </a:rPr>
              <a:t>SPPPI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mardi 19 juin </a:t>
            </a:r>
            <a:r>
              <a:rPr lang="mr-IN" sz="1000" dirty="0" smtClean="0">
                <a:latin typeface="Arial"/>
                <a:cs typeface="Arial"/>
              </a:rPr>
              <a:t>–</a:t>
            </a:r>
            <a:r>
              <a:rPr lang="bn-IN" sz="1000" dirty="0" smtClean="0">
                <a:latin typeface="Arial"/>
                <a:cs typeface="Arial"/>
              </a:rPr>
              <a:t> Kourou</a:t>
            </a:r>
            <a:endParaRPr lang="fr-FR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2698</TotalTime>
  <Words>1950</Words>
  <Application>Microsoft Macintosh PowerPoint</Application>
  <PresentationFormat>Présentation à l'écran (4:3)</PresentationFormat>
  <Paragraphs>392</Paragraphs>
  <Slides>28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Brise</vt:lpstr>
      <vt:lpstr>Surveillance de la faune aquatique dans la zone du Centre Spatial Guyanais </vt:lpstr>
      <vt:lpstr> Historique du suivi</vt:lpstr>
      <vt:lpstr> Description des suivis</vt:lpstr>
      <vt:lpstr> Description des suivis</vt:lpstr>
      <vt:lpstr> Ariane 5 et VEGA</vt:lpstr>
      <vt:lpstr>Principaux résultats : Ariane 5 et VEGA</vt:lpstr>
      <vt:lpstr>Principaux résultats : Ariane 5 et VEGA</vt:lpstr>
      <vt:lpstr>Principaux résultats : Ariane 5 et VEGA</vt:lpstr>
      <vt:lpstr>Principaux résultats : Ariane 5 et VEGA</vt:lpstr>
      <vt:lpstr>Principaux résultats : Ariane 5 et VEGA</vt:lpstr>
      <vt:lpstr>Principaux résultats : Ariane 5 et VEGA</vt:lpstr>
      <vt:lpstr>Principaux résultats : Ariane 5 et VEGA</vt:lpstr>
      <vt:lpstr>Principaux résultats : Ariane 5 et VEGA</vt:lpstr>
      <vt:lpstr>Principaux résultats : Ariane 5 et VEGA</vt:lpstr>
      <vt:lpstr>Résumé du suivi : Ariane 5 et VEGA</vt:lpstr>
      <vt:lpstr>Résumé du suivi : Ariane 5 et VEGA</vt:lpstr>
      <vt:lpstr>Résumé du suivi : Ariane 5 et VEGA</vt:lpstr>
      <vt:lpstr>Soyouz</vt:lpstr>
      <vt:lpstr>Principaux résultats : Soyouz</vt:lpstr>
      <vt:lpstr>Principaux résultats : Soyouz</vt:lpstr>
      <vt:lpstr>Résumé du suivi : Soyouz</vt:lpstr>
      <vt:lpstr>Proposition d’amélioration des suivis</vt:lpstr>
      <vt:lpstr>Proposition d’amélioration des suivis</vt:lpstr>
      <vt:lpstr>Présentation PowerPoint</vt:lpstr>
      <vt:lpstr>Etude complémentaire : Ariane 5 et VEGA</vt:lpstr>
      <vt:lpstr>Informations complémentaires sur l’aluminium (rapport bibliographique commandé par le CSG en 2014) </vt:lpstr>
      <vt:lpstr>Informations complémentaires sur l’aluminium (rapport bibliographique commandé par le CSG en 2014) </vt:lpstr>
      <vt:lpstr>Informations complémentaires sur l’aluminium (rapport bibliographique commandé par le CSG en 2014) </vt:lpstr>
    </vt:vector>
  </TitlesOfParts>
  <Company>SARL HYDRECO GUYANE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de la faune aquatique dans la zone du centre spatiale</dc:title>
  <dc:creator>Damien MONCHAUX</dc:creator>
  <cp:lastModifiedBy>Damien MONCHAUX</cp:lastModifiedBy>
  <cp:revision>432</cp:revision>
  <cp:lastPrinted>2018-05-30T13:54:19Z</cp:lastPrinted>
  <dcterms:created xsi:type="dcterms:W3CDTF">2018-05-24T18:18:47Z</dcterms:created>
  <dcterms:modified xsi:type="dcterms:W3CDTF">2018-06-15T16:54:29Z</dcterms:modified>
</cp:coreProperties>
</file>